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 id="2147483782" r:id="rId2"/>
  </p:sldMasterIdLst>
  <p:notesMasterIdLst>
    <p:notesMasterId r:id="rId32"/>
  </p:notesMasterIdLst>
  <p:handoutMasterIdLst>
    <p:handoutMasterId r:id="rId33"/>
  </p:handoutMasterIdLst>
  <p:sldIdLst>
    <p:sldId id="497" r:id="rId3"/>
    <p:sldId id="364" r:id="rId4"/>
    <p:sldId id="486" r:id="rId5"/>
    <p:sldId id="461" r:id="rId6"/>
    <p:sldId id="460" r:id="rId7"/>
    <p:sldId id="470" r:id="rId8"/>
    <p:sldId id="456" r:id="rId9"/>
    <p:sldId id="459" r:id="rId10"/>
    <p:sldId id="473" r:id="rId11"/>
    <p:sldId id="467" r:id="rId12"/>
    <p:sldId id="475" r:id="rId13"/>
    <p:sldId id="474" r:id="rId14"/>
    <p:sldId id="471" r:id="rId15"/>
    <p:sldId id="478" r:id="rId16"/>
    <p:sldId id="487" r:id="rId17"/>
    <p:sldId id="488" r:id="rId18"/>
    <p:sldId id="477" r:id="rId19"/>
    <p:sldId id="476" r:id="rId20"/>
    <p:sldId id="480" r:id="rId21"/>
    <p:sldId id="492" r:id="rId22"/>
    <p:sldId id="499" r:id="rId23"/>
    <p:sldId id="491" r:id="rId24"/>
    <p:sldId id="479" r:id="rId25"/>
    <p:sldId id="489" r:id="rId26"/>
    <p:sldId id="493" r:id="rId27"/>
    <p:sldId id="498" r:id="rId28"/>
    <p:sldId id="485" r:id="rId29"/>
    <p:sldId id="482" r:id="rId30"/>
    <p:sldId id="469" r:id="rId31"/>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Objective" id="{C2A3F241-983E-4ACC-8474-43AC13798837}">
          <p14:sldIdLst>
            <p14:sldId id="497"/>
            <p14:sldId id="364"/>
            <p14:sldId id="486"/>
            <p14:sldId id="461"/>
            <p14:sldId id="460"/>
            <p14:sldId id="470"/>
          </p14:sldIdLst>
        </p14:section>
        <p14:section name="Core Modules" id="{F9BB47B7-C6BC-4A75-B16E-ECDEBBF72752}">
          <p14:sldIdLst>
            <p14:sldId id="456"/>
            <p14:sldId id="459"/>
            <p14:sldId id="473"/>
            <p14:sldId id="467"/>
            <p14:sldId id="475"/>
            <p14:sldId id="474"/>
            <p14:sldId id="471"/>
            <p14:sldId id="478"/>
            <p14:sldId id="487"/>
            <p14:sldId id="488"/>
            <p14:sldId id="477"/>
            <p14:sldId id="476"/>
            <p14:sldId id="480"/>
            <p14:sldId id="492"/>
            <p14:sldId id="499"/>
            <p14:sldId id="491"/>
            <p14:sldId id="479"/>
            <p14:sldId id="489"/>
            <p14:sldId id="493"/>
            <p14:sldId id="498"/>
          </p14:sldIdLst>
        </p14:section>
        <p14:section name="Ende" id="{44D7D6C1-7CD8-4507-8CD0-F4EE358416FE}">
          <p14:sldIdLst>
            <p14:sldId id="485"/>
            <p14:sldId id="482"/>
            <p14:sldId id="469"/>
          </p14:sldIdLst>
        </p14:section>
      </p14:sectionLst>
    </p:ext>
    <p:ext uri="{EFAFB233-063F-42B5-8137-9DF3F51BA10A}">
      <p15:sldGuideLst xmlns:p15="http://schemas.microsoft.com/office/powerpoint/2012/main">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616"/>
    <a:srgbClr val="000000"/>
    <a:srgbClr val="3D3D3D"/>
    <a:srgbClr val="00195A"/>
    <a:srgbClr val="FF0000"/>
    <a:srgbClr val="0F46A7"/>
    <a:srgbClr val="970A82"/>
    <a:srgbClr val="FF3399"/>
    <a:srgbClr val="FFFFFF"/>
    <a:srgbClr val="FEE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56" autoAdjust="0"/>
    <p:restoredTop sz="95701" autoAdjust="0"/>
  </p:normalViewPr>
  <p:slideViewPr>
    <p:cSldViewPr snapToGrid="0" showGuides="1">
      <p:cViewPr varScale="1">
        <p:scale>
          <a:sx n="69" d="100"/>
          <a:sy n="69" d="100"/>
        </p:scale>
        <p:origin x="564" y="66"/>
      </p:cViewPr>
      <p:guideLst>
        <p:guide pos="3841"/>
        <p:guide orient="horz" pos="2160"/>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124" d="100"/>
          <a:sy n="124" d="100"/>
        </p:scale>
        <p:origin x="495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‹Nr.›</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‹Nr.›</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2300" y="293688"/>
            <a:ext cx="5359400" cy="3014662"/>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87802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s://www.youtube.com/user/SAP" TargetMode="External"/><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linkedin.com/company/sap" TargetMode="External"/><Relationship Id="rId7" Type="http://schemas.openxmlformats.org/officeDocument/2006/relationships/hyperlink" Target="https://twitter.com/sap" TargetMode="External"/><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s://www.youtube.com/user/SAP" TargetMode="External"/><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slide" Target="../slides/slide8.xml"/><Relationship Id="rId4" Type="http://schemas.openxmlformats.org/officeDocument/2006/relationships/slide" Target="../slides/slide5.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19" name="Speaker"/>
          <p:cNvSpPr>
            <a:spLocks noGrp="1"/>
          </p:cNvSpPr>
          <p:nvPr userDrawn="1">
            <p:ph type="subTitle" idx="1" hasCustomPrompt="1"/>
          </p:nvPr>
        </p:nvSpPr>
        <p:spPr bwMode="black">
          <a:xfrm>
            <a:off x="1438578" y="5130489"/>
            <a:ext cx="9748596" cy="941699"/>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COMP.net GmbH</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4718" y="6182127"/>
            <a:ext cx="1480818" cy="343745"/>
          </a:xfrm>
          <a:prstGeom prst="rect">
            <a:avLst/>
          </a:prstGeom>
        </p:spPr>
      </p:pic>
      <p:sp>
        <p:nvSpPr>
          <p:cNvPr id="4" name="Bildplatzhalter 3"/>
          <p:cNvSpPr>
            <a:spLocks noGrp="1"/>
          </p:cNvSpPr>
          <p:nvPr>
            <p:ph type="pic" sz="quarter" idx="13"/>
          </p:nvPr>
        </p:nvSpPr>
        <p:spPr>
          <a:xfrm>
            <a:off x="287338" y="5130800"/>
            <a:ext cx="941387" cy="941388"/>
          </a:xfrm>
        </p:spPr>
        <p:txBody>
          <a:bodyPr/>
          <a:lstStyle/>
          <a:p>
            <a:endParaRPr lang="de-DE"/>
          </a:p>
        </p:txBody>
      </p:sp>
    </p:spTree>
    <p:extLst>
      <p:ext uri="{BB962C8B-B14F-4D97-AF65-F5344CB8AC3E}">
        <p14:creationId xmlns:p14="http://schemas.microsoft.com/office/powerpoint/2010/main"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cNvSpPr>
            <a:spLocks noGrp="1"/>
          </p:cNvSpPr>
          <p:nvPr>
            <p:ph type="title" hasCustomPrompt="1"/>
          </p:nvPr>
        </p:nvSpPr>
        <p:spPr>
          <a:xfrm>
            <a:off x="326773" y="842203"/>
            <a:ext cx="11186476" cy="369332"/>
          </a:xfrm>
        </p:spPr>
        <p:txBody>
          <a:bodyPr/>
          <a:lstStyle/>
          <a:p>
            <a:r>
              <a:rPr lang="en-US" noProof="0" dirty="0"/>
              <a:t>Insert page title (sentence case)</a:t>
            </a:r>
            <a:endParaRPr lang="en-US" dirty="0"/>
          </a:p>
        </p:txBody>
      </p:sp>
      <p:sp>
        <p:nvSpPr>
          <p:cNvPr id="9" name="Rectangle 52"/>
          <p:cNvSpPr/>
          <p:nvPr userDrawn="1"/>
        </p:nvSpPr>
        <p:spPr bwMode="gray">
          <a:xfrm>
            <a:off x="32677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3"/>
          <p:cNvSpPr/>
          <p:nvPr userDrawn="1"/>
        </p:nvSpPr>
        <p:spPr bwMode="gray">
          <a:xfrm>
            <a:off x="228269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4"/>
          <p:cNvSpPr/>
          <p:nvPr userDrawn="1"/>
        </p:nvSpPr>
        <p:spPr bwMode="gray">
          <a:xfrm>
            <a:off x="423862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5"/>
          <p:cNvSpPr/>
          <p:nvPr userDrawn="1"/>
        </p:nvSpPr>
        <p:spPr bwMode="gray">
          <a:xfrm>
            <a:off x="619454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TextBox 58">
            <a:hlinkClick r:id="rId2" action="ppaction://hlinksldjump"/>
            <a:extLst>
              <a:ext uri="{FF2B5EF4-FFF2-40B4-BE49-F238E27FC236}">
                <a16:creationId xmlns:a16="http://schemas.microsoft.com/office/drawing/2014/main" id="{9A29879A-354F-2834-206E-A412002A90B6}"/>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59">
            <a:hlinkClick r:id="rId3" action="ppaction://hlinksldjump"/>
            <a:extLst>
              <a:ext uri="{FF2B5EF4-FFF2-40B4-BE49-F238E27FC236}">
                <a16:creationId xmlns:a16="http://schemas.microsoft.com/office/drawing/2014/main" id="{8A05DBD3-E9E6-41F9-5D92-42DE7585A460}"/>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15" name="TextBox 60">
            <a:hlinkClick r:id="rId4" action="ppaction://hlinksldjump"/>
            <a:extLst>
              <a:ext uri="{FF2B5EF4-FFF2-40B4-BE49-F238E27FC236}">
                <a16:creationId xmlns:a16="http://schemas.microsoft.com/office/drawing/2014/main" id="{E1497FEC-D5AD-D0C2-A877-C73E23A82622}"/>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6" name="TextBox 61">
            <a:hlinkClick r:id="rId4" action="ppaction://hlinksldjump"/>
            <a:extLst>
              <a:ext uri="{FF2B5EF4-FFF2-40B4-BE49-F238E27FC236}">
                <a16:creationId xmlns:a16="http://schemas.microsoft.com/office/drawing/2014/main" id="{FA75A75E-87B4-3C14-23C4-366A3AFB39C5}"/>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866416376"/>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22" name="Gleichschenkliges Dreieck 21"/>
          <p:cNvSpPr/>
          <p:nvPr userDrawn="1"/>
        </p:nvSpPr>
        <p:spPr bwMode="gray">
          <a:xfrm rot="16200000">
            <a:off x="5297005" y="-562168"/>
            <a:ext cx="6336002" cy="7460338"/>
          </a:xfrm>
          <a:prstGeom prst="triangle">
            <a:avLst>
              <a:gd name="adj" fmla="val 100000"/>
            </a:avLst>
          </a:prstGeom>
          <a:solidFill>
            <a:schemeClr val="tx2">
              <a:lumMod val="20000"/>
              <a:lumOff val="80000"/>
            </a:schemeClr>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de-DE" sz="1800" b="0" i="0" u="none" strike="noStrike" kern="0" cap="none" spc="0" normalizeH="0" baseline="0" noProof="0" dirty="0" err="1">
              <a:ln>
                <a:noFill/>
              </a:ln>
              <a:effectLst/>
              <a:uLnTx/>
              <a:uFillTx/>
              <a:ea typeface="Arial Unicode MS" pitchFamily="34" charset="-128"/>
              <a:cs typeface="Arial Unicode MS" pitchFamily="34" charset="-128"/>
            </a:endParaRPr>
          </a:p>
        </p:txBody>
      </p:sp>
      <p:sp>
        <p:nvSpPr>
          <p:cNvPr id="24"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2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6" name="Bildplatzhalter 5"/>
          <p:cNvSpPr>
            <a:spLocks noGrp="1"/>
          </p:cNvSpPr>
          <p:nvPr>
            <p:ph type="pic" sz="quarter" idx="11"/>
          </p:nvPr>
        </p:nvSpPr>
        <p:spPr>
          <a:xfrm>
            <a:off x="6893383" y="1211535"/>
            <a:ext cx="3143250" cy="5124450"/>
          </a:xfrm>
        </p:spPr>
        <p:txBody>
          <a:bodyPr/>
          <a:lstStyle/>
          <a:p>
            <a:endParaRPr lang="de-DE"/>
          </a:p>
        </p:txBody>
      </p:sp>
      <p:sp>
        <p:nvSpPr>
          <p:cNvPr id="26" name="Bildplatzhalter 5"/>
          <p:cNvSpPr>
            <a:spLocks noGrp="1"/>
          </p:cNvSpPr>
          <p:nvPr>
            <p:ph type="pic" sz="quarter" idx="12"/>
          </p:nvPr>
        </p:nvSpPr>
        <p:spPr>
          <a:xfrm>
            <a:off x="503999" y="816373"/>
            <a:ext cx="570042" cy="552547"/>
          </a:xfrm>
        </p:spPr>
        <p:txBody>
          <a:bodyPr/>
          <a:lstStyle/>
          <a:p>
            <a:endParaRPr lang="de-DE"/>
          </a:p>
        </p:txBody>
      </p:sp>
      <p:sp>
        <p:nvSpPr>
          <p:cNvPr id="29" name="Title"/>
          <p:cNvSpPr>
            <a:spLocks noGrp="1"/>
          </p:cNvSpPr>
          <p:nvPr>
            <p:ph type="title" hasCustomPrompt="1"/>
          </p:nvPr>
        </p:nvSpPr>
        <p:spPr>
          <a:xfrm>
            <a:off x="1164920" y="897635"/>
            <a:ext cx="5110620" cy="369332"/>
          </a:xfrm>
        </p:spPr>
        <p:txBody>
          <a:bodyPr/>
          <a:lstStyle/>
          <a:p>
            <a:r>
              <a:rPr lang="en-US" noProof="0" dirty="0"/>
              <a:t>Insert page title (sentence case)</a:t>
            </a:r>
            <a:endParaRPr lang="en-US" dirty="0"/>
          </a:p>
        </p:txBody>
      </p:sp>
      <p:sp>
        <p:nvSpPr>
          <p:cNvPr id="30" name="Text placeholder 1"/>
          <p:cNvSpPr>
            <a:spLocks noGrp="1"/>
          </p:cNvSpPr>
          <p:nvPr>
            <p:ph type="body" sz="quarter" idx="10" hasCustomPrompt="1"/>
          </p:nvPr>
        </p:nvSpPr>
        <p:spPr>
          <a:xfrm>
            <a:off x="503999" y="1851435"/>
            <a:ext cx="5328000" cy="448454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31"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32" name="Rectangle 54"/>
          <p:cNvSpPr/>
          <p:nvPr userDrawn="1"/>
        </p:nvSpPr>
        <p:spPr bwMode="gray">
          <a:xfrm>
            <a:off x="6371775" y="420046"/>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TextBox 58">
            <a:hlinkClick r:id="rId2" action="ppaction://hlinksldjump"/>
            <a:extLst>
              <a:ext uri="{FF2B5EF4-FFF2-40B4-BE49-F238E27FC236}">
                <a16:creationId xmlns:a16="http://schemas.microsoft.com/office/drawing/2014/main" id="{25F2AFED-67DD-27CF-9F1E-ADF34ECE4B63}"/>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2" name="TextBox 59">
            <a:hlinkClick r:id="rId3" action="ppaction://hlinksldjump"/>
            <a:extLst>
              <a:ext uri="{FF2B5EF4-FFF2-40B4-BE49-F238E27FC236}">
                <a16:creationId xmlns:a16="http://schemas.microsoft.com/office/drawing/2014/main" id="{772A465B-9D49-B7BE-3153-05CE1AD5BAB8}"/>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13" name="TextBox 60">
            <a:hlinkClick r:id="rId4" action="ppaction://hlinksldjump"/>
            <a:extLst>
              <a:ext uri="{FF2B5EF4-FFF2-40B4-BE49-F238E27FC236}">
                <a16:creationId xmlns:a16="http://schemas.microsoft.com/office/drawing/2014/main" id="{FAB72666-D46D-8AD4-603D-2F787CCFE56B}"/>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61">
            <a:hlinkClick r:id="rId4" action="ppaction://hlinksldjump"/>
            <a:extLst>
              <a:ext uri="{FF2B5EF4-FFF2-40B4-BE49-F238E27FC236}">
                <a16:creationId xmlns:a16="http://schemas.microsoft.com/office/drawing/2014/main" id="{7ABDB79D-F777-9363-AC80-8F2A3F2EF3AC}"/>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504941297"/>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2"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3"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2"/>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9" name="Rectangle 53"/>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TextBox 58">
            <a:hlinkClick r:id="rId2" action="ppaction://hlinksldjump"/>
            <a:extLst>
              <a:ext uri="{FF2B5EF4-FFF2-40B4-BE49-F238E27FC236}">
                <a16:creationId xmlns:a16="http://schemas.microsoft.com/office/drawing/2014/main" id="{238E7D00-AE30-A085-FEBB-2DB3231839FE}"/>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6" name="TextBox 59">
            <a:hlinkClick r:id="rId3" action="ppaction://hlinksldjump"/>
            <a:extLst>
              <a:ext uri="{FF2B5EF4-FFF2-40B4-BE49-F238E27FC236}">
                <a16:creationId xmlns:a16="http://schemas.microsoft.com/office/drawing/2014/main" id="{EC0EC7CB-CE6C-9AA6-21AC-8CCFB035E695}"/>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20" name="TextBox 60">
            <a:hlinkClick r:id="rId4" action="ppaction://hlinksldjump"/>
            <a:extLst>
              <a:ext uri="{FF2B5EF4-FFF2-40B4-BE49-F238E27FC236}">
                <a16:creationId xmlns:a16="http://schemas.microsoft.com/office/drawing/2014/main" id="{61B2394C-E17B-BA4E-767B-07FED3071AF5}"/>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61">
            <a:hlinkClick r:id="rId4" action="ppaction://hlinksldjump"/>
            <a:extLst>
              <a:ext uri="{FF2B5EF4-FFF2-40B4-BE49-F238E27FC236}">
                <a16:creationId xmlns:a16="http://schemas.microsoft.com/office/drawing/2014/main" id="{C5A5F81E-C30B-F276-5BDE-B838A9BE6269}"/>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1428763561"/>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TextBox 58">
            <a:hlinkClick r:id="" action="ppaction://noaction"/>
            <a:extLst>
              <a:ext uri="{FF2B5EF4-FFF2-40B4-BE49-F238E27FC236}">
                <a16:creationId xmlns:a16="http://schemas.microsoft.com/office/drawing/2014/main" id="{FD9CF749-6137-6C23-18E1-C91F6DF10B21}"/>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9" name="TextBox 59">
            <a:hlinkClick r:id="rId2" action="ppaction://hlinksldjump"/>
            <a:extLst>
              <a:ext uri="{FF2B5EF4-FFF2-40B4-BE49-F238E27FC236}">
                <a16:creationId xmlns:a16="http://schemas.microsoft.com/office/drawing/2014/main" id="{5E98C7D6-29D3-EF0C-9197-732B6FBFE39D}"/>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20" name="TextBox 60">
            <a:hlinkClick r:id="" action="ppaction://noaction"/>
            <a:extLst>
              <a:ext uri="{FF2B5EF4-FFF2-40B4-BE49-F238E27FC236}">
                <a16:creationId xmlns:a16="http://schemas.microsoft.com/office/drawing/2014/main" id="{2020F4F4-02A9-D1C2-2427-93F06D1164B0}"/>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61">
            <a:hlinkClick r:id="" action="ppaction://noaction"/>
            <a:extLst>
              <a:ext uri="{FF2B5EF4-FFF2-40B4-BE49-F238E27FC236}">
                <a16:creationId xmlns:a16="http://schemas.microsoft.com/office/drawing/2014/main" id="{3611369C-92ED-F89A-C3A1-D4FDFDD2D20D}"/>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Hechos</a:t>
            </a:r>
            <a:r>
              <a:rPr lang="en-GB" sz="1200" dirty="0">
                <a:solidFill>
                  <a:schemeClr val="bg2">
                    <a:lumMod val="75000"/>
                  </a:schemeClr>
                </a:solidFill>
                <a:latin typeface="+mn-lt"/>
              </a:rPr>
              <a:t> </a:t>
            </a:r>
            <a:r>
              <a:rPr lang="en-GB" sz="1200" dirty="0" err="1">
                <a:solidFill>
                  <a:schemeClr val="bg2">
                    <a:lumMod val="75000"/>
                  </a:schemeClr>
                </a:solidFill>
                <a:latin typeface="+mn-lt"/>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72766759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20" name="TextBox 58">
            <a:hlinkClick r:id="rId2" action="ppaction://hlinksldjump"/>
            <a:extLst>
              <a:ext uri="{FF2B5EF4-FFF2-40B4-BE49-F238E27FC236}">
                <a16:creationId xmlns:a16="http://schemas.microsoft.com/office/drawing/2014/main" id="{60CF48DD-D4E3-85B4-E809-2B1F9C05C17C}"/>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1" name="TextBox 59">
            <a:hlinkClick r:id="rId3" action="ppaction://hlinksldjump"/>
            <a:extLst>
              <a:ext uri="{FF2B5EF4-FFF2-40B4-BE49-F238E27FC236}">
                <a16:creationId xmlns:a16="http://schemas.microsoft.com/office/drawing/2014/main" id="{7C584126-46F7-0C7D-443D-FBE9F2506C87}"/>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22" name="TextBox 60">
            <a:hlinkClick r:id="rId4" action="ppaction://hlinksldjump"/>
            <a:extLst>
              <a:ext uri="{FF2B5EF4-FFF2-40B4-BE49-F238E27FC236}">
                <a16:creationId xmlns:a16="http://schemas.microsoft.com/office/drawing/2014/main" id="{D5843C28-71CB-2C84-15A2-E5248F07C2C9}"/>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23" name="TextBox 61">
            <a:hlinkClick r:id="rId4" action="ppaction://hlinksldjump"/>
            <a:extLst>
              <a:ext uri="{FF2B5EF4-FFF2-40B4-BE49-F238E27FC236}">
                <a16:creationId xmlns:a16="http://schemas.microsoft.com/office/drawing/2014/main" id="{51C15A3C-B044-03FB-02F4-BB286A29D5C7}"/>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80594478"/>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932785900"/>
      </p:ext>
    </p:extLst>
  </p:cSld>
  <p:clrMapOvr>
    <a:masterClrMapping/>
  </p:clrMapOvr>
  <p:extLst>
    <p:ext uri="{DCECCB84-F9BA-43D5-87BE-67443E8EF086}">
      <p15:sldGuideLst xmlns:p15="http://schemas.microsoft.com/office/powerpoint/2012/main">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7091999" cy="369332"/>
          </a:xfrm>
        </p:spPr>
        <p:txBody>
          <a:bodyPr/>
          <a:lstStyle/>
          <a:p>
            <a:r>
              <a:rPr lang="en-US" noProof="0" dirty="0"/>
              <a:t>Insert page title (sentence case)</a:t>
            </a:r>
            <a:endParaRPr lang="en-US" dirty="0"/>
          </a:p>
        </p:txBody>
      </p:sp>
      <p:sp>
        <p:nvSpPr>
          <p:cNvPr id="8"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4"/>
          <p:cNvSpPr/>
          <p:nvPr userDrawn="1"/>
        </p:nvSpPr>
        <p:spPr bwMode="gray">
          <a:xfrm>
            <a:off x="6371775" y="420046"/>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425020262"/>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5111999" cy="369332"/>
          </a:xfrm>
        </p:spPr>
        <p:txBody>
          <a:bodyPr/>
          <a:lstStyle/>
          <a:p>
            <a:r>
              <a:rPr lang="en-US" noProof="0" dirty="0"/>
              <a:t>Insert page title (sentence case)</a:t>
            </a:r>
            <a:endParaRPr lang="en-US" dirty="0"/>
          </a:p>
        </p:txBody>
      </p:sp>
      <p:sp>
        <p:nvSpPr>
          <p:cNvPr id="14"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6"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7"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552787710"/>
      </p:ext>
    </p:extLst>
  </p:cSld>
  <p:clrMapOvr>
    <a:masterClrMapping/>
  </p:clrMapOvr>
  <p:extLst>
    <p:ext uri="{DCECCB84-F9BA-43D5-87BE-67443E8EF086}">
      <p15:sldGuideLst xmlns:p15="http://schemas.microsoft.com/office/powerpoint/2012/main">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rn more">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6" name="Title"/>
          <p:cNvSpPr>
            <a:spLocks noGrp="1"/>
          </p:cNvSpPr>
          <p:nvPr>
            <p:ph type="title" hasCustomPrompt="1"/>
          </p:nvPr>
        </p:nvSpPr>
        <p:spPr>
          <a:xfrm>
            <a:off x="504000" y="842203"/>
            <a:ext cx="5111999"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87633183"/>
      </p:ext>
    </p:extLst>
  </p:cSld>
  <p:clrMapOvr>
    <a:masterClrMapping/>
  </p:clrMapOvr>
  <p:extLst>
    <p:ext uri="{DCECCB84-F9BA-43D5-87BE-67443E8EF086}">
      <p15:sldGuideLst xmlns:p15="http://schemas.microsoft.com/office/powerpoint/2012/main">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val="4139791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bg>
      <p:bgRef idx="1001">
        <a:schemeClr val="bg1"/>
      </p:bgRef>
    </p:bg>
    <p:spTree>
      <p:nvGrpSpPr>
        <p:cNvPr id="1" name=""/>
        <p:cNvGrpSpPr/>
        <p:nvPr/>
      </p:nvGrpSpPr>
      <p:grpSpPr>
        <a:xfrm>
          <a:off x="0" y="0"/>
          <a:ext cx="0" cy="0"/>
          <a:chOff x="0" y="0"/>
          <a:chExt cx="0" cy="0"/>
        </a:xfrm>
      </p:grpSpPr>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6" name="Speaker"/>
          <p:cNvSpPr>
            <a:spLocks noGrp="1"/>
          </p:cNvSpPr>
          <p:nvPr userDrawn="1">
            <p:ph type="subTitle" idx="1" hasCustomPrompt="1"/>
          </p:nvPr>
        </p:nvSpPr>
        <p:spPr bwMode="black">
          <a:xfrm>
            <a:off x="1234731" y="4268503"/>
            <a:ext cx="5426700"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COMP.net GmbH</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8" name="Title 4"/>
          <p:cNvSpPr>
            <a:spLocks noGrp="1"/>
          </p:cNvSpPr>
          <p:nvPr>
            <p:ph type="title" hasCustomPrompt="1"/>
          </p:nvPr>
        </p:nvSpPr>
        <p:spPr>
          <a:xfrm>
            <a:off x="288001" y="2706317"/>
            <a:ext cx="6372000" cy="997196"/>
          </a:xfrm>
        </p:spPr>
        <p:txBody>
          <a:bodyPr>
            <a:noAutofit/>
          </a:bodyPr>
          <a:lstStyle>
            <a:lvl1pPr>
              <a:lnSpc>
                <a:spcPct val="90000"/>
              </a:lnSpc>
              <a:defRPr sz="3600"/>
            </a:lvl1pPr>
          </a:lstStyle>
          <a:p>
            <a:pPr fontAlgn="base">
              <a:spcBef>
                <a:spcPct val="50000"/>
              </a:spcBef>
              <a:spcAft>
                <a:spcPct val="0"/>
              </a:spcAft>
              <a:buClr>
                <a:srgbClr val="F0AB00"/>
              </a:buClr>
              <a:buSzPct val="80000"/>
            </a:pPr>
            <a:r>
              <a:rPr lang="en-US" sz="3600" dirty="0"/>
              <a:t>Presentation Title </a:t>
            </a:r>
            <a:br>
              <a:rPr lang="en-US" sz="3600" dirty="0"/>
            </a:br>
            <a:r>
              <a:rPr lang="en-US" sz="3600" dirty="0"/>
              <a:t>Goes Here and Here.</a:t>
            </a:r>
            <a:endParaRPr lang="de-DE" sz="3600" kern="0" dirty="0" err="1">
              <a:ea typeface="Arial Unicode MS" pitchFamily="34" charset="-128"/>
              <a:cs typeface="Arial Unicode MS" pitchFamily="34" charset="-128"/>
            </a:endParaRPr>
          </a:p>
        </p:txBody>
      </p:sp>
      <p:sp>
        <p:nvSpPr>
          <p:cNvPr id="3" name="Bildplatzhalter 2"/>
          <p:cNvSpPr>
            <a:spLocks noGrp="1"/>
          </p:cNvSpPr>
          <p:nvPr>
            <p:ph type="pic" sz="quarter" idx="17"/>
          </p:nvPr>
        </p:nvSpPr>
        <p:spPr>
          <a:xfrm>
            <a:off x="308303" y="4110883"/>
            <a:ext cx="744537" cy="746125"/>
          </a:xfrm>
        </p:spPr>
        <p:txBody>
          <a:bodyPr/>
          <a:lstStyle/>
          <a:p>
            <a:endParaRPr lang="de-DE"/>
          </a:p>
        </p:txBody>
      </p:sp>
    </p:spTree>
    <p:extLst>
      <p:ext uri="{BB962C8B-B14F-4D97-AF65-F5344CB8AC3E}">
        <p14:creationId xmlns:p14="http://schemas.microsoft.com/office/powerpoint/2010/main" val="30480462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userDrawn="1">
          <p15:clr>
            <a:srgbClr val="FBAE40"/>
          </p15:clr>
        </p15:guide>
        <p15:guide id="2" orient="horz" pos="1704" userDrawn="1">
          <p15:clr>
            <a:srgbClr val="FBAE40"/>
          </p15:clr>
        </p15:guide>
        <p15:guide id="3" pos="4196" userDrawn="1">
          <p15:clr>
            <a:srgbClr val="FBAE40"/>
          </p15:clr>
        </p15:guide>
        <p15:guide id="4" orient="horz" pos="2688" userDrawn="1">
          <p15:clr>
            <a:srgbClr val="FBAE40"/>
          </p15:clr>
        </p15:guide>
        <p15:guide id="5" orient="horz" pos="2335" userDrawn="1">
          <p15:clr>
            <a:srgbClr val="FBAE40"/>
          </p15:clr>
        </p15:guide>
        <p15:guide id="6" orient="horz" pos="2960" userDrawn="1">
          <p15:clr>
            <a:srgbClr val="FBAE40"/>
          </p15:clr>
        </p15:guide>
        <p15:guide id="7" orient="horz" pos="41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12872272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4186098743"/>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18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4718" y="6182127"/>
            <a:ext cx="1480818" cy="343745"/>
          </a:xfrm>
          <a:prstGeom prst="rect">
            <a:avLst/>
          </a:prstGeom>
        </p:spPr>
      </p:pic>
    </p:spTree>
    <p:extLst>
      <p:ext uri="{BB962C8B-B14F-4D97-AF65-F5344CB8AC3E}">
        <p14:creationId xmlns:p14="http://schemas.microsoft.com/office/powerpoint/2010/main"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www.compnetgmbh.de</a:t>
            </a:r>
            <a:endParaRPr lang="en-US" sz="1100" b="1" kern="1200" dirty="0">
              <a:solidFill>
                <a:schemeClr val="tx1"/>
              </a:solidFill>
              <a:latin typeface="Arial"/>
              <a:ea typeface="Arial Unicode MS" panose="020B0604020202020204" pitchFamily="34" charset="-128"/>
              <a:cs typeface="+mn-cs"/>
            </a:endParaRPr>
          </a:p>
        </p:txBody>
      </p:sp>
      <p:sp>
        <p:nvSpPr>
          <p:cNvPr id="32" name="Copyright information-German"/>
          <p:cNvSpPr txBox="1"/>
          <p:nvPr userDrawn="1"/>
        </p:nvSpPr>
        <p:spPr bwMode="black">
          <a:xfrm>
            <a:off x="503998" y="2645292"/>
            <a:ext cx="5386593"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2023 COMP.net</a:t>
            </a:r>
            <a:r>
              <a:rPr lang="en-US" sz="800" b="0" baseline="0" noProof="0" dirty="0"/>
              <a:t> GmbH</a:t>
            </a:r>
            <a:r>
              <a:rPr lang="de-DE" sz="800" b="0" noProof="0" dirty="0"/>
              <a:t>.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COMP.net GmbH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COMP.net</a:t>
            </a:r>
            <a:r>
              <a:rPr lang="de-DE" sz="800" kern="1200" baseline="0" noProof="0" dirty="0">
                <a:solidFill>
                  <a:schemeClr val="tx1"/>
                </a:solidFill>
                <a:effectLst/>
                <a:latin typeface="Arial"/>
                <a:ea typeface="+mn-ea"/>
                <a:cs typeface="+mn-cs"/>
              </a:rPr>
              <a:t> GmbH </a:t>
            </a:r>
            <a:r>
              <a:rPr lang="de-DE" sz="800" kern="1200" noProof="0" dirty="0">
                <a:solidFill>
                  <a:schemeClr val="tx1"/>
                </a:solidFill>
                <a:effectLst/>
                <a:latin typeface="Arial"/>
                <a:ea typeface="+mn-ea"/>
                <a:cs typeface="+mn-cs"/>
              </a:rPr>
              <a:t>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COMP.net GmbH bereitgestellt und dienen ausschließlich zu Informationszwecken. Die COMP.net GmbH</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übernimmt keinerlei Haftung oder Gewährleistung für Fehler oder Unvollständigkeiten in dieser Publikation. Die COMP.net GmbH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ist die</a:t>
            </a:r>
            <a:r>
              <a:rPr lang="de-DE" sz="800" kern="1200" baseline="0" noProof="0" dirty="0">
                <a:solidFill>
                  <a:schemeClr val="tx1"/>
                </a:solidFill>
                <a:effectLst/>
                <a:latin typeface="Arial"/>
                <a:ea typeface="+mn-ea"/>
                <a:cs typeface="+mn-cs"/>
              </a:rPr>
              <a:t> COMP.net GmbH </a:t>
            </a:r>
            <a:r>
              <a:rPr lang="de-DE" sz="800" kern="1200" noProof="0" dirty="0">
                <a:solidFill>
                  <a:schemeClr val="tx1"/>
                </a:solidFill>
                <a:effectLst/>
                <a:latin typeface="Arial"/>
                <a:ea typeface="+mn-ea"/>
                <a:cs typeface="+mn-cs"/>
              </a:rPr>
              <a:t>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COMP.net GmbH kann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COMP.net GmbH und andere in diesem Dokument erwähnte Produkte und Dienstleistungen von COMP.net GmbH sowie die dazugehörigen Logos sind Marken oder eingetragene Marken der COMP.net</a:t>
            </a:r>
            <a:r>
              <a:rPr lang="de-DE" sz="800" kern="1200" baseline="0" noProof="0" dirty="0">
                <a:solidFill>
                  <a:schemeClr val="tx1"/>
                </a:solidFill>
                <a:effectLst/>
                <a:latin typeface="Arial"/>
                <a:ea typeface="+mn-ea"/>
                <a:cs typeface="+mn-cs"/>
              </a:rPr>
              <a:t> GmbH</a:t>
            </a:r>
            <a:r>
              <a:rPr lang="de-DE" sz="800" kern="1200" noProof="0" dirty="0">
                <a:solidFill>
                  <a:schemeClr val="tx1"/>
                </a:solidFill>
                <a:effectLst/>
                <a:latin typeface="Arial"/>
                <a:ea typeface="+mn-ea"/>
                <a:cs typeface="+mn-cs"/>
              </a:rPr>
              <a: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p:txBody>
      </p:sp>
      <p:pic>
        <p:nvPicPr>
          <p:cNvPr id="26" name="Linkedin icon with link">
            <a:hlinkClick r:id="rId3"/>
          </p:cNvPr>
          <p:cNvPicPr>
            <a:picLocks noChangeAspect="1"/>
          </p:cNvPicPr>
          <p:nvPr userDrawn="1"/>
        </p:nvPicPr>
        <p:blipFill>
          <a:blip r:embed="rId4"/>
          <a:stretch>
            <a:fillRect/>
          </a:stretch>
        </p:blipFill>
        <p:spPr>
          <a:xfrm>
            <a:off x="503238" y="1749958"/>
            <a:ext cx="361809" cy="361809"/>
          </a:xfrm>
          <a:prstGeom prst="rect">
            <a:avLst/>
          </a:prstGeom>
        </p:spPr>
      </p:pic>
      <p:pic>
        <p:nvPicPr>
          <p:cNvPr id="27" name="YouTube icon with link">
            <a:hlinkClick r:id="rId5"/>
          </p:cNvPr>
          <p:cNvPicPr>
            <a:picLocks noChangeAspect="1"/>
          </p:cNvPicPr>
          <p:nvPr userDrawn="1"/>
        </p:nvPicPr>
        <p:blipFill>
          <a:blip r:embed="rId6"/>
          <a:stretch>
            <a:fillRect/>
          </a:stretch>
        </p:blipFill>
        <p:spPr>
          <a:xfrm>
            <a:off x="1683278" y="1749063"/>
            <a:ext cx="363600" cy="363600"/>
          </a:xfrm>
          <a:prstGeom prst="rect">
            <a:avLst/>
          </a:prstGeom>
        </p:spPr>
      </p:pic>
      <p:pic>
        <p:nvPicPr>
          <p:cNvPr id="28" name="Twitter icon with link">
            <a:hlinkClick r:id="rId7" tooltip="https://twitter.com/sap"/>
          </p:cNvPr>
          <p:cNvPicPr>
            <a:picLocks noChangeAspect="1"/>
          </p:cNvPicPr>
          <p:nvPr userDrawn="1"/>
        </p:nvPicPr>
        <p:blipFill>
          <a:blip r:embed="rId8"/>
          <a:stretch>
            <a:fillRect/>
          </a:stretch>
        </p:blipFill>
        <p:spPr>
          <a:xfrm>
            <a:off x="2273745" y="1749958"/>
            <a:ext cx="361809" cy="361809"/>
          </a:xfrm>
          <a:prstGeom prst="rect">
            <a:avLst/>
          </a:prstGeom>
        </p:spPr>
      </p:pic>
      <p:sp>
        <p:nvSpPr>
          <p:cNvPr id="20" name="SAP folgen auf"/>
          <p:cNvSpPr txBox="1"/>
          <p:nvPr userDrawn="1"/>
        </p:nvSpPr>
        <p:spPr bwMode="black">
          <a:xfrm>
            <a:off x="503997" y="1461001"/>
            <a:ext cx="2245027"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COMP.net folgen auf</a:t>
            </a:r>
          </a:p>
        </p:txBody>
      </p:sp>
      <p:pic>
        <p:nvPicPr>
          <p:cNvPr id="12" name="Grafik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2810" y="1739482"/>
            <a:ext cx="362704" cy="362704"/>
          </a:xfrm>
          <a:prstGeom prst="rect">
            <a:avLst/>
          </a:prstGeom>
        </p:spPr>
      </p:pic>
      <p:pic>
        <p:nvPicPr>
          <p:cNvPr id="13" name="Picture 2">
            <a:extLst>
              <a:ext uri="{FF2B5EF4-FFF2-40B4-BE49-F238E27FC236}">
                <a16:creationId xmlns:a16="http://schemas.microsoft.com/office/drawing/2014/main" id="{7CF4926B-30EA-95C6-350B-CB307B5BA42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03843" y="6276835"/>
            <a:ext cx="1480818" cy="343745"/>
          </a:xfrm>
          <a:prstGeom prst="rect">
            <a:avLst/>
          </a:prstGeom>
        </p:spPr>
      </p:pic>
      <p:pic>
        <p:nvPicPr>
          <p:cNvPr id="14" name="Grafik 13">
            <a:extLst>
              <a:ext uri="{FF2B5EF4-FFF2-40B4-BE49-F238E27FC236}">
                <a16:creationId xmlns:a16="http://schemas.microsoft.com/office/drawing/2014/main" id="{D28C0760-0BEC-F190-2782-EE4E55E618AC}"/>
              </a:ext>
            </a:extLst>
          </p:cNvPr>
          <p:cNvPicPr>
            <a:picLocks noChangeAspect="1"/>
          </p:cNvPicPr>
          <p:nvPr userDrawn="1"/>
        </p:nvPicPr>
        <p:blipFill>
          <a:blip r:embed="rId11"/>
          <a:stretch>
            <a:fillRect/>
          </a:stretch>
        </p:blipFill>
        <p:spPr>
          <a:xfrm>
            <a:off x="11484661" y="6198136"/>
            <a:ext cx="433877" cy="250571"/>
          </a:xfrm>
          <a:prstGeom prst="rect">
            <a:avLst/>
          </a:prstGeom>
        </p:spPr>
      </p:pic>
    </p:spTree>
    <p:extLst>
      <p:ext uri="{BB962C8B-B14F-4D97-AF65-F5344CB8AC3E}">
        <p14:creationId xmlns:p14="http://schemas.microsoft.com/office/powerpoint/2010/main" val="191186275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pyright Englisch">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www.compnetgmbh.de</a:t>
            </a:r>
            <a:endParaRPr lang="en-US" sz="1100" b="1" kern="1200" dirty="0">
              <a:solidFill>
                <a:schemeClr val="tx1"/>
              </a:solidFill>
              <a:latin typeface="Arial"/>
              <a:ea typeface="Arial Unicode MS" panose="020B0604020202020204" pitchFamily="34" charset="-128"/>
              <a:cs typeface="+mn-cs"/>
            </a:endParaRPr>
          </a:p>
        </p:txBody>
      </p:sp>
      <p:sp>
        <p:nvSpPr>
          <p:cNvPr id="32" name="Copyright information-German"/>
          <p:cNvSpPr txBox="1"/>
          <p:nvPr userDrawn="1"/>
        </p:nvSpPr>
        <p:spPr bwMode="black">
          <a:xfrm>
            <a:off x="503999" y="2645292"/>
            <a:ext cx="5252746"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2023 COMP.net GmbH. All rights reserved.</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Distribution and duplication of this publication or of parts thereof are not permitted for any purpose and in any form whatsoever without the express written consent of COMP.net GmbH.</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Information contained in this publication is subject to change without notice. The software products offered by COMP.net GmbH or its distributors may contain software components of other software manufacturers. Products may have country-specific differences.</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These documents are provided by COMP.net GmbH and are for informational purposes only. COMP.net GmbH assumes no liability or warranty for errors or omissions in this publication. COMP.net GmbH is only responsible for products and services as stipulated in the agreement for the respective products and services. None of the information contained herein is to be interpreted as an additional guarantee.</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In particular, COMP.net GmbH is in no way obliged to follow business processes presented in this publication or an associated presentation or to develop or publish functions reproduced herein. This publication or an associated presentation, the strategy and any future developments, products and / or platforms of COMP.net GmbH may be changed without notice at any time and without stating any reasons. The information contained in this publication does not constitute a promise, promise or legal obligation to provide any material, code or function. All forward-looking statements involve various risks and uncertainties that could cause actual results to differ from expectations. The reader is advised not to exaggerate confidence in these forward-looking statements or to rely on them when making purchasing decisions.</a:t>
            </a:r>
          </a:p>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COMP.net GmbH and other products and services of COMP.net GmbH mentioned in this document as well as the associated logos are trademarks or registered trademarks of COMP.net GmbH. All other product and service names are trademarks of their respective companies.</a:t>
            </a:r>
            <a:endParaRPr lang="de-DE" sz="800" kern="1200" noProof="0" dirty="0">
              <a:solidFill>
                <a:schemeClr val="tx1"/>
              </a:solidFill>
              <a:effectLst/>
              <a:latin typeface="Arial"/>
              <a:ea typeface="+mn-ea"/>
              <a:cs typeface="+mn-cs"/>
            </a:endParaRPr>
          </a:p>
        </p:txBody>
      </p:sp>
      <p:pic>
        <p:nvPicPr>
          <p:cNvPr id="26" name="Linkedin icon with link">
            <a:hlinkClick r:id="rId3"/>
          </p:cNvPr>
          <p:cNvPicPr>
            <a:picLocks noChangeAspect="1"/>
          </p:cNvPicPr>
          <p:nvPr userDrawn="1"/>
        </p:nvPicPr>
        <p:blipFill>
          <a:blip r:embed="rId4"/>
          <a:stretch>
            <a:fillRect/>
          </a:stretch>
        </p:blipFill>
        <p:spPr>
          <a:xfrm>
            <a:off x="503238" y="1749958"/>
            <a:ext cx="361809" cy="361809"/>
          </a:xfrm>
          <a:prstGeom prst="rect">
            <a:avLst/>
          </a:prstGeom>
        </p:spPr>
      </p:pic>
      <p:pic>
        <p:nvPicPr>
          <p:cNvPr id="27" name="YouTube icon with link">
            <a:hlinkClick r:id="rId5"/>
          </p:cNvPr>
          <p:cNvPicPr>
            <a:picLocks noChangeAspect="1"/>
          </p:cNvPicPr>
          <p:nvPr userDrawn="1"/>
        </p:nvPicPr>
        <p:blipFill>
          <a:blip r:embed="rId6"/>
          <a:stretch>
            <a:fillRect/>
          </a:stretch>
        </p:blipFill>
        <p:spPr>
          <a:xfrm>
            <a:off x="1683278" y="1749063"/>
            <a:ext cx="363600" cy="363600"/>
          </a:xfrm>
          <a:prstGeom prst="rect">
            <a:avLst/>
          </a:prstGeom>
        </p:spPr>
      </p:pic>
      <p:pic>
        <p:nvPicPr>
          <p:cNvPr id="28" name="Twitter icon with link">
            <a:hlinkClick r:id="rId7" tooltip="https://twitter.com/sap"/>
          </p:cNvPr>
          <p:cNvPicPr>
            <a:picLocks noChangeAspect="1"/>
          </p:cNvPicPr>
          <p:nvPr userDrawn="1"/>
        </p:nvPicPr>
        <p:blipFill>
          <a:blip r:embed="rId8"/>
          <a:stretch>
            <a:fillRect/>
          </a:stretch>
        </p:blipFill>
        <p:spPr>
          <a:xfrm>
            <a:off x="2273745" y="1749958"/>
            <a:ext cx="361809" cy="361809"/>
          </a:xfrm>
          <a:prstGeom prst="rect">
            <a:avLst/>
          </a:prstGeom>
        </p:spPr>
      </p:pic>
      <p:sp>
        <p:nvSpPr>
          <p:cNvPr id="20" name="SAP folgen auf"/>
          <p:cNvSpPr txBox="1"/>
          <p:nvPr userDrawn="1"/>
        </p:nvSpPr>
        <p:spPr bwMode="black">
          <a:xfrm>
            <a:off x="511948" y="1453050"/>
            <a:ext cx="2245027"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err="1">
                <a:solidFill>
                  <a:schemeClr val="tx1"/>
                </a:solidFill>
                <a:latin typeface="Arial"/>
                <a:ea typeface="Arial Unicode MS" panose="020B0604020202020204" pitchFamily="34" charset="-128"/>
                <a:cs typeface="+mn-cs"/>
              </a:rPr>
              <a:t>Siga</a:t>
            </a:r>
            <a:r>
              <a:rPr lang="de-DE" sz="1100" b="0" kern="1200" noProof="0" dirty="0">
                <a:solidFill>
                  <a:schemeClr val="tx1"/>
                </a:solidFill>
                <a:latin typeface="Arial"/>
                <a:ea typeface="Arial Unicode MS" panose="020B0604020202020204" pitchFamily="34" charset="-128"/>
                <a:cs typeface="+mn-cs"/>
              </a:rPr>
              <a:t> COMP.net en:</a:t>
            </a:r>
          </a:p>
        </p:txBody>
      </p:sp>
      <p:pic>
        <p:nvPicPr>
          <p:cNvPr id="12" name="Grafik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2810" y="1739482"/>
            <a:ext cx="362704" cy="362704"/>
          </a:xfrm>
          <a:prstGeom prst="rect">
            <a:avLst/>
          </a:prstGeom>
        </p:spPr>
      </p:pic>
      <p:pic>
        <p:nvPicPr>
          <p:cNvPr id="13" name="Picture 2">
            <a:extLst>
              <a:ext uri="{FF2B5EF4-FFF2-40B4-BE49-F238E27FC236}">
                <a16:creationId xmlns:a16="http://schemas.microsoft.com/office/drawing/2014/main" id="{B7A5191D-1DB6-66BB-F343-A0F18587E32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003843" y="6276835"/>
            <a:ext cx="1480818" cy="343745"/>
          </a:xfrm>
          <a:prstGeom prst="rect">
            <a:avLst/>
          </a:prstGeom>
        </p:spPr>
      </p:pic>
      <p:pic>
        <p:nvPicPr>
          <p:cNvPr id="14" name="Grafik 13">
            <a:extLst>
              <a:ext uri="{FF2B5EF4-FFF2-40B4-BE49-F238E27FC236}">
                <a16:creationId xmlns:a16="http://schemas.microsoft.com/office/drawing/2014/main" id="{313CB00D-8361-821F-F2A1-2D8C708BB21C}"/>
              </a:ext>
            </a:extLst>
          </p:cNvPr>
          <p:cNvPicPr>
            <a:picLocks noChangeAspect="1"/>
          </p:cNvPicPr>
          <p:nvPr userDrawn="1"/>
        </p:nvPicPr>
        <p:blipFill>
          <a:blip r:embed="rId11"/>
          <a:stretch>
            <a:fillRect/>
          </a:stretch>
        </p:blipFill>
        <p:spPr>
          <a:xfrm>
            <a:off x="11484661" y="6198136"/>
            <a:ext cx="433877" cy="250571"/>
          </a:xfrm>
          <a:prstGeom prst="rect">
            <a:avLst/>
          </a:prstGeom>
        </p:spPr>
      </p:pic>
    </p:spTree>
    <p:extLst>
      <p:ext uri="{BB962C8B-B14F-4D97-AF65-F5344CB8AC3E}">
        <p14:creationId xmlns:p14="http://schemas.microsoft.com/office/powerpoint/2010/main" val="118028558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p:bg bwMode="gray">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 y="1518753"/>
            <a:ext cx="12195175" cy="5339251"/>
          </a:xfrm>
          <a:prstGeom prst="rect">
            <a:avLst/>
          </a:prstGeom>
          <a:solidFill>
            <a:schemeClr val="bg1">
              <a:lumMod val="95000"/>
            </a:schemeClr>
          </a:solidFill>
        </p:spPr>
        <p:txBody>
          <a:bodyPr tIns="716789" anchor="t" anchorCtr="0"/>
          <a:lstStyle>
            <a:lvl1pPr algn="ctr">
              <a:defRPr sz="1600" b="0"/>
            </a:lvl1pPr>
          </a:lstStyle>
          <a:p>
            <a:r>
              <a:rPr lang="en-US" dirty="0"/>
              <a:t>Click icon to add picture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439" y="6202660"/>
            <a:ext cx="1480818" cy="343745"/>
          </a:xfrm>
          <a:prstGeom prst="rect">
            <a:avLst/>
          </a:prstGeom>
        </p:spPr>
      </p:pic>
    </p:spTree>
    <p:extLst>
      <p:ext uri="{BB962C8B-B14F-4D97-AF65-F5344CB8AC3E}">
        <p14:creationId xmlns:p14="http://schemas.microsoft.com/office/powerpoint/2010/main" val="153004694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3113713247"/>
      </p:ext>
    </p:extLst>
  </p:cSld>
  <p:clrMapOvr>
    <a:masterClrMapping/>
  </p:clrMapOvr>
  <p:extLst>
    <p:ext uri="{DCECCB84-F9BA-43D5-87BE-67443E8EF086}">
      <p15:sldGuideLst xmlns:p15="http://schemas.microsoft.com/office/powerpoint/2012/main">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vl2pPr marL="179964" indent="-179964">
              <a:buClr>
                <a:srgbClr val="F0AB00"/>
              </a:buClr>
              <a:buFont typeface="Wingdings" panose="05000000000000000000" pitchFamily="2" charset="2"/>
              <a:buChar char="§"/>
              <a:defRPr/>
            </a:lvl2pPr>
            <a:lvl3pPr marL="358775" indent="-179388">
              <a:buClr>
                <a:srgbClr val="F0AB00"/>
              </a:buClr>
              <a:buFont typeface="Wingdings" panose="05000000000000000000" pitchFamily="2" charset="2"/>
              <a:buChar char="§"/>
              <a:defRPr/>
            </a:lvl3pPr>
            <a:lvl4pPr marL="539892" indent="-179964">
              <a:buClr>
                <a:srgbClr val="F0AB00"/>
              </a:buClr>
              <a:buFont typeface="Wingdings" panose="05000000000000000000" pitchFamily="2" charset="2"/>
              <a:buChar char="§"/>
              <a:defRPr/>
            </a:lvl4pPr>
            <a:lvl5pPr marL="719856" indent="-179964">
              <a:buClr>
                <a:srgbClr val="F0AB00"/>
              </a:buClr>
              <a:buFont typeface="Wingdings" panose="05000000000000000000" pitchFamily="2" charset="2"/>
              <a:buChar char="§"/>
              <a:defRPr/>
            </a:lvl5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val="2636523654"/>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val="366177160"/>
      </p:ext>
    </p:extLst>
  </p:cSld>
  <p:clrMapOvr>
    <a:masterClrMapping/>
  </p:clrMapOvr>
  <p:extLst>
    <p:ext uri="{DCECCB84-F9BA-43D5-87BE-67443E8EF086}">
      <p15:sldGuideLst xmlns:p15="http://schemas.microsoft.com/office/powerpoint/2012/main">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val="1859360619"/>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9"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0"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1"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2"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TextBox 58">
            <a:hlinkClick r:id="rId2" action="ppaction://hlinksldjump"/>
            <a:extLst>
              <a:ext uri="{FF2B5EF4-FFF2-40B4-BE49-F238E27FC236}">
                <a16:creationId xmlns:a16="http://schemas.microsoft.com/office/drawing/2014/main" id="{25D59904-5DFF-F2EE-A7BD-00C9D6EDBD98}"/>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3" name="TextBox 59">
            <a:hlinkClick r:id="rId3" action="ppaction://hlinksldjump"/>
            <a:extLst>
              <a:ext uri="{FF2B5EF4-FFF2-40B4-BE49-F238E27FC236}">
                <a16:creationId xmlns:a16="http://schemas.microsoft.com/office/drawing/2014/main" id="{EAC15668-B044-314E-B428-B8DF233331F5}"/>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14" name="TextBox 60">
            <a:hlinkClick r:id="rId4" action="ppaction://hlinksldjump"/>
            <a:extLst>
              <a:ext uri="{FF2B5EF4-FFF2-40B4-BE49-F238E27FC236}">
                <a16:creationId xmlns:a16="http://schemas.microsoft.com/office/drawing/2014/main" id="{DEB14F89-8435-0B95-5F9F-3672BD98884F}"/>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5" name="TextBox 61">
            <a:hlinkClick r:id="rId4" action="ppaction://hlinksldjump"/>
            <a:extLst>
              <a:ext uri="{FF2B5EF4-FFF2-40B4-BE49-F238E27FC236}">
                <a16:creationId xmlns:a16="http://schemas.microsoft.com/office/drawing/2014/main" id="{5C235EED-E4C2-5CB9-8B19-5346CF9932D1}"/>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466743634"/>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6"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8"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48595" y="360159"/>
            <a:ext cx="1041881" cy="209754"/>
          </a:xfrm>
          <a:prstGeom prst="rect">
            <a:avLst/>
          </a:prstGeom>
        </p:spPr>
      </p:pic>
      <p:sp>
        <p:nvSpPr>
          <p:cNvPr id="10" name="TextBox 58">
            <a:hlinkClick r:id="rId3" action="ppaction://hlinksldjump"/>
            <a:extLst>
              <a:ext uri="{FF2B5EF4-FFF2-40B4-BE49-F238E27FC236}">
                <a16:creationId xmlns:a16="http://schemas.microsoft.com/office/drawing/2014/main" id="{68C44A16-C08A-27C5-C893-D25D2755E2E9}"/>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1" name="TextBox 59">
            <a:hlinkClick r:id="rId4" action="ppaction://hlinksldjump"/>
            <a:extLst>
              <a:ext uri="{FF2B5EF4-FFF2-40B4-BE49-F238E27FC236}">
                <a16:creationId xmlns:a16="http://schemas.microsoft.com/office/drawing/2014/main" id="{763E11AA-AB11-C626-B4BE-4B7754975008}"/>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12" name="TextBox 60">
            <a:hlinkClick r:id="rId5" action="ppaction://hlinksldjump"/>
            <a:extLst>
              <a:ext uri="{FF2B5EF4-FFF2-40B4-BE49-F238E27FC236}">
                <a16:creationId xmlns:a16="http://schemas.microsoft.com/office/drawing/2014/main" id="{E0D6118D-97A8-71CF-EFD6-4CE72F55A233}"/>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3" name="TextBox 61">
            <a:hlinkClick r:id="rId5" action="ppaction://hlinksldjump"/>
            <a:extLst>
              <a:ext uri="{FF2B5EF4-FFF2-40B4-BE49-F238E27FC236}">
                <a16:creationId xmlns:a16="http://schemas.microsoft.com/office/drawing/2014/main" id="{5D55BAB6-E79A-08BA-F3FB-61BD29324CC0}"/>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129332223"/>
      </p:ext>
    </p:extLst>
  </p:cSld>
  <p:clrMapOvr>
    <a:masterClrMapping/>
  </p:clrMapOvr>
  <p:extLst>
    <p:ext uri="{DCECCB84-F9BA-43D5-87BE-67443E8EF086}">
      <p15:sldGuideLst xmlns:p15="http://schemas.microsoft.com/office/powerpoint/2012/main">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nctions">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73819" y="1678488"/>
            <a:ext cx="6553491" cy="467003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cNvSpPr>
            <a:spLocks noGrp="1"/>
          </p:cNvSpPr>
          <p:nvPr>
            <p:ph type="title" hasCustomPrompt="1"/>
          </p:nvPr>
        </p:nvSpPr>
        <p:spPr>
          <a:xfrm>
            <a:off x="504001" y="842203"/>
            <a:ext cx="9642081" cy="369332"/>
          </a:xfrm>
        </p:spPr>
        <p:txBody>
          <a:bodyPr/>
          <a:lstStyle/>
          <a:p>
            <a:r>
              <a:rPr lang="en-US" noProof="0" dirty="0"/>
              <a:t>Insert page title (sentence case)</a:t>
            </a:r>
            <a:endParaRPr lang="en-US" dirty="0"/>
          </a:p>
        </p:txBody>
      </p:sp>
      <p:sp>
        <p:nvSpPr>
          <p:cNvPr id="6"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7"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8"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3" name="Bildplatzhalter 2"/>
          <p:cNvSpPr>
            <a:spLocks noGrp="1"/>
          </p:cNvSpPr>
          <p:nvPr>
            <p:ph type="pic" sz="quarter" idx="11"/>
          </p:nvPr>
        </p:nvSpPr>
        <p:spPr>
          <a:xfrm>
            <a:off x="10583236" y="331085"/>
            <a:ext cx="1107114" cy="1022235"/>
          </a:xfrm>
        </p:spPr>
        <p:txBody>
          <a:bodyPr/>
          <a:lstStyle/>
          <a:p>
            <a:endParaRPr lang="de-DE" dirty="0"/>
          </a:p>
        </p:txBody>
      </p:sp>
      <p:sp>
        <p:nvSpPr>
          <p:cNvPr id="11" name="Bildplatzhalter 10"/>
          <p:cNvSpPr>
            <a:spLocks noGrp="1"/>
          </p:cNvSpPr>
          <p:nvPr>
            <p:ph type="pic" sz="quarter" idx="12"/>
          </p:nvPr>
        </p:nvSpPr>
        <p:spPr>
          <a:xfrm>
            <a:off x="7904163" y="1678488"/>
            <a:ext cx="3786187" cy="4669925"/>
          </a:xfrm>
        </p:spPr>
        <p:txBody>
          <a:bodyPr/>
          <a:lstStyle/>
          <a:p>
            <a:endParaRPr lang="de-DE"/>
          </a:p>
        </p:txBody>
      </p:sp>
      <p:sp>
        <p:nvSpPr>
          <p:cNvPr id="10" name="TextBox 58">
            <a:hlinkClick r:id="rId2" action="ppaction://hlinksldjump"/>
            <a:extLst>
              <a:ext uri="{FF2B5EF4-FFF2-40B4-BE49-F238E27FC236}">
                <a16:creationId xmlns:a16="http://schemas.microsoft.com/office/drawing/2014/main" id="{AD1CB263-020E-402E-E35A-7DFB038EA0E0}"/>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2" name="TextBox 59">
            <a:hlinkClick r:id="rId3" action="ppaction://hlinksldjump"/>
            <a:extLst>
              <a:ext uri="{FF2B5EF4-FFF2-40B4-BE49-F238E27FC236}">
                <a16:creationId xmlns:a16="http://schemas.microsoft.com/office/drawing/2014/main" id="{7086C794-F96B-9A4E-BDF2-21BF806ADCFD}"/>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13" name="TextBox 60">
            <a:hlinkClick r:id="rId4" action="ppaction://hlinksldjump"/>
            <a:extLst>
              <a:ext uri="{FF2B5EF4-FFF2-40B4-BE49-F238E27FC236}">
                <a16:creationId xmlns:a16="http://schemas.microsoft.com/office/drawing/2014/main" id="{C07E993C-11EE-3913-1E44-37200D46600F}"/>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4" name="TextBox 61">
            <a:hlinkClick r:id="rId4" action="ppaction://hlinksldjump"/>
            <a:extLst>
              <a:ext uri="{FF2B5EF4-FFF2-40B4-BE49-F238E27FC236}">
                <a16:creationId xmlns:a16="http://schemas.microsoft.com/office/drawing/2014/main" id="{555495A8-F081-9F5A-1160-2874C0294C77}"/>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67605007"/>
      </p:ext>
    </p:extLst>
  </p:cSld>
  <p:clrMapOvr>
    <a:masterClrMapping/>
  </p:clrMapOvr>
  <p:extLst>
    <p:ext uri="{DCECCB84-F9BA-43D5-87BE-67443E8EF086}">
      <p15:sldGuideLst xmlns:p15="http://schemas.microsoft.com/office/powerpoint/2012/main">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cNvSpPr>
            <a:spLocks noGrp="1"/>
          </p:cNvSpPr>
          <p:nvPr>
            <p:ph type="title" hasCustomPrompt="1"/>
          </p:nvPr>
        </p:nvSpPr>
        <p:spPr>
          <a:xfrm>
            <a:off x="504000" y="842203"/>
            <a:ext cx="11186476" cy="369332"/>
          </a:xfrm>
        </p:spPr>
        <p:txBody>
          <a:bodyPr/>
          <a:lstStyle/>
          <a:p>
            <a:r>
              <a:rPr lang="en-US" noProof="0" dirty="0"/>
              <a:t>Insert page title (sentence case)</a:t>
            </a:r>
            <a:endParaRPr lang="en-US" dirty="0"/>
          </a:p>
        </p:txBody>
      </p:sp>
      <p:sp>
        <p:nvSpPr>
          <p:cNvPr id="12" name="Rectangle 52"/>
          <p:cNvSpPr/>
          <p:nvPr userDrawn="1"/>
        </p:nvSpPr>
        <p:spPr bwMode="gray">
          <a:xfrm>
            <a:off x="50400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3" name="Rectangle 53"/>
          <p:cNvSpPr/>
          <p:nvPr userDrawn="1"/>
        </p:nvSpPr>
        <p:spPr bwMode="gray">
          <a:xfrm>
            <a:off x="245992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4" name="Rectangle 54"/>
          <p:cNvSpPr/>
          <p:nvPr userDrawn="1"/>
        </p:nvSpPr>
        <p:spPr bwMode="gray">
          <a:xfrm>
            <a:off x="4415850"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15" name="Rectangle 55"/>
          <p:cNvSpPr/>
          <p:nvPr userDrawn="1"/>
        </p:nvSpPr>
        <p:spPr bwMode="gray">
          <a:xfrm>
            <a:off x="6371775"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 name="TextBox 58">
            <a:hlinkClick r:id="rId2" action="ppaction://hlinksldjump"/>
            <a:extLst>
              <a:ext uri="{FF2B5EF4-FFF2-40B4-BE49-F238E27FC236}">
                <a16:creationId xmlns:a16="http://schemas.microsoft.com/office/drawing/2014/main" id="{0DE90CC9-3225-3E54-9863-86D6CB3A8792}"/>
              </a:ext>
            </a:extLst>
          </p:cNvPr>
          <p:cNvSpPr txBox="1"/>
          <p:nvPr userDrawn="1"/>
        </p:nvSpPr>
        <p:spPr>
          <a:xfrm>
            <a:off x="50400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Objetivo</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0" name="TextBox 59">
            <a:hlinkClick r:id="rId3" action="ppaction://hlinksldjump"/>
            <a:extLst>
              <a:ext uri="{FF2B5EF4-FFF2-40B4-BE49-F238E27FC236}">
                <a16:creationId xmlns:a16="http://schemas.microsoft.com/office/drawing/2014/main" id="{DA2AB3AE-7BCC-E27A-305B-B6300414EA9D}"/>
              </a:ext>
            </a:extLst>
          </p:cNvPr>
          <p:cNvSpPr txBox="1"/>
          <p:nvPr userDrawn="1"/>
        </p:nvSpPr>
        <p:spPr>
          <a:xfrm>
            <a:off x="245992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de-DE" sz="1200" kern="0" dirty="0" err="1">
                <a:solidFill>
                  <a:schemeClr val="bg2">
                    <a:lumMod val="75000"/>
                  </a:schemeClr>
                </a:solidFill>
                <a:latin typeface="+mn-lt"/>
                <a:ea typeface="Arial Unicode MS" pitchFamily="34" charset="-128"/>
              </a:rPr>
              <a:t>Solución</a:t>
            </a:r>
            <a:endParaRPr lang="en-GB" sz="1200" dirty="0">
              <a:solidFill>
                <a:schemeClr val="bg2">
                  <a:lumMod val="75000"/>
                </a:schemeClr>
              </a:solidFill>
              <a:latin typeface="+mn-lt"/>
            </a:endParaRPr>
          </a:p>
        </p:txBody>
      </p:sp>
      <p:sp>
        <p:nvSpPr>
          <p:cNvPr id="16" name="TextBox 60">
            <a:hlinkClick r:id="rId4" action="ppaction://hlinksldjump"/>
            <a:extLst>
              <a:ext uri="{FF2B5EF4-FFF2-40B4-BE49-F238E27FC236}">
                <a16:creationId xmlns:a16="http://schemas.microsoft.com/office/drawing/2014/main" id="{BDB55104-79DB-2FAA-901B-30571280EF23}"/>
              </a:ext>
            </a:extLst>
          </p:cNvPr>
          <p:cNvSpPr txBox="1"/>
          <p:nvPr userDrawn="1"/>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err="1">
                <a:solidFill>
                  <a:schemeClr val="bg2">
                    <a:lumMod val="75000"/>
                  </a:schemeClr>
                </a:solidFill>
                <a:latin typeface="+mn-lt"/>
              </a:rPr>
              <a:t>Módulos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7" name="TextBox 61">
            <a:hlinkClick r:id="rId4" action="ppaction://hlinksldjump"/>
            <a:extLst>
              <a:ext uri="{FF2B5EF4-FFF2-40B4-BE49-F238E27FC236}">
                <a16:creationId xmlns:a16="http://schemas.microsoft.com/office/drawing/2014/main" id="{AC8EAEEB-3453-8DCD-E7E5-073B8BF3D9A9}"/>
              </a:ext>
            </a:extLst>
          </p:cNvPr>
          <p:cNvSpPr txBox="1"/>
          <p:nvPr userDrawn="1"/>
        </p:nvSpPr>
        <p:spPr>
          <a:xfrm>
            <a:off x="6371776"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kern="0" dirty="0" err="1">
                <a:solidFill>
                  <a:schemeClr val="bg2">
                    <a:lumMod val="75000"/>
                  </a:schemeClr>
                </a:solidFill>
                <a:latin typeface="+mn-lt"/>
                <a:ea typeface="Arial Unicode MS" pitchFamily="34" charset="-128"/>
                <a:cs typeface="Arial Unicode MS" pitchFamily="34" charset="-128"/>
              </a:rPr>
              <a:t>Hechos</a:t>
            </a:r>
            <a:r>
              <a:rPr lang="en-GB" sz="1200" kern="0" dirty="0">
                <a:solidFill>
                  <a:schemeClr val="bg2">
                    <a:lumMod val="75000"/>
                  </a:schemeClr>
                </a:solidFill>
                <a:latin typeface="+mn-lt"/>
                <a:ea typeface="Arial Unicode MS" pitchFamily="34" charset="-128"/>
                <a:cs typeface="Arial Unicode MS" pitchFamily="34" charset="-128"/>
              </a:rPr>
              <a:t> </a:t>
            </a:r>
            <a:r>
              <a:rPr lang="en-GB" sz="1200" kern="0" dirty="0" err="1">
                <a:solidFill>
                  <a:schemeClr val="bg2">
                    <a:lumMod val="75000"/>
                  </a:schemeClr>
                </a:solidFill>
                <a:latin typeface="+mn-lt"/>
                <a:ea typeface="Arial Unicode MS" pitchFamily="34" charset="-128"/>
                <a:cs typeface="Arial Unicode MS" pitchFamily="34" charset="-128"/>
              </a:rPr>
              <a:t>rápidos</a:t>
            </a:r>
            <a:endParaRPr lang="de-DE" sz="1200" kern="0" dirty="0">
              <a:solidFill>
                <a:schemeClr val="bg2">
                  <a:lumMod val="75000"/>
                </a:schemeClr>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630481451"/>
      </p:ext>
    </p:extLst>
  </p:cSld>
  <p:clrMapOvr>
    <a:masterClrMapping/>
  </p:clrMapOvr>
  <p:extLst>
    <p:ext uri="{DCECCB84-F9BA-43D5-87BE-67443E8EF086}">
      <p15:sldGuideLst xmlns:p15="http://schemas.microsoft.com/office/powerpoint/2012/main">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2023 COMP.net GmbH. All rights reserved.</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7" name="Eine Ecke des Rechtecks schneiden 6"/>
          <p:cNvSpPr/>
          <p:nvPr userDrawn="1"/>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bg1"/>
                </a:solidFill>
              </a:rPr>
              <a:pPr/>
              <a:t>‹Nr.›</a:t>
            </a:fld>
            <a:endParaRPr lang="de-DE" sz="1600" dirty="0">
              <a:solidFill>
                <a:schemeClr val="bg1"/>
              </a:solidFill>
            </a:endParaRPr>
          </a:p>
        </p:txBody>
      </p:sp>
      <p:pic>
        <p:nvPicPr>
          <p:cNvPr id="9" name="Grafik 8"/>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648595" y="360159"/>
            <a:ext cx="1041881" cy="209754"/>
          </a:xfrm>
          <a:prstGeom prst="rect">
            <a:avLst/>
          </a:prstGeom>
        </p:spPr>
      </p:pic>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2" r:id="rId1"/>
    <p:sldLayoutId id="2147483775" r:id="rId2"/>
    <p:sldLayoutId id="2147483741" r:id="rId3"/>
    <p:sldLayoutId id="2147483765" r:id="rId4"/>
    <p:sldLayoutId id="2147483767" r:id="rId5"/>
    <p:sldLayoutId id="2147483743" r:id="rId6"/>
    <p:sldLayoutId id="2147483774" r:id="rId7"/>
    <p:sldLayoutId id="2147483804" r:id="rId8"/>
    <p:sldLayoutId id="2147483745" r:id="rId9"/>
    <p:sldLayoutId id="2147483760" r:id="rId10"/>
    <p:sldLayoutId id="2147483768" r:id="rId11"/>
    <p:sldLayoutId id="2147483805" r:id="rId12"/>
    <p:sldLayoutId id="2147483769" r:id="rId13"/>
    <p:sldLayoutId id="2147483770" r:id="rId14"/>
    <p:sldLayoutId id="2147483744" r:id="rId15"/>
    <p:sldLayoutId id="2147483757" r:id="rId16"/>
    <p:sldLayoutId id="2147483748" r:id="rId17"/>
    <p:sldLayoutId id="2147483807" r:id="rId18"/>
    <p:sldLayoutId id="2147483771" r:id="rId19"/>
    <p:sldLayoutId id="2147483763" r:id="rId20"/>
    <p:sldLayoutId id="2147483751" r:id="rId21"/>
    <p:sldLayoutId id="2147483756" r:id="rId22"/>
    <p:sldLayoutId id="2147483740" r:id="rId23"/>
    <p:sldLayoutId id="2147483755" r:id="rId24"/>
    <p:sldLayoutId id="2147483806" r:id="rId25"/>
    <p:sldLayoutId id="2147483808" r:id="rId26"/>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D3D3D"/>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7"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COMP.net GmbH. All rights reserved.</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8" name="Eine Ecke des Rechtecks schneiden 7"/>
          <p:cNvSpPr/>
          <p:nvPr userDrawn="1"/>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userDrawn="1"/>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tx1"/>
                </a:solidFill>
              </a:rPr>
              <a:pPr/>
              <a:t>‹Nr.›</a:t>
            </a:fld>
            <a:endParaRPr lang="de-DE" sz="1600" dirty="0">
              <a:solidFill>
                <a:schemeClr val="tx1"/>
              </a:solidFill>
            </a:endParaRPr>
          </a:p>
        </p:txBody>
      </p:sp>
    </p:spTree>
    <p:extLst>
      <p:ext uri="{BB962C8B-B14F-4D97-AF65-F5344CB8AC3E}">
        <p14:creationId xmlns:p14="http://schemas.microsoft.com/office/powerpoint/2010/main"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slide" Target="slide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slide" Target="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play.google.com/store/apps/details?id=de.cobi.wms&amp;hl=en" TargetMode="External"/><Relationship Id="rId7" Type="http://schemas.openxmlformats.org/officeDocument/2006/relationships/image" Target="../media/image9.png"/><Relationship Id="rId2" Type="http://schemas.openxmlformats.org/officeDocument/2006/relationships/hyperlink" Target="https://docs.cobisoft.de/wiki/start" TargetMode="External"/><Relationship Id="rId1" Type="http://schemas.openxmlformats.org/officeDocument/2006/relationships/slideLayout" Target="../slideLayouts/slideLayout18.xml"/><Relationship Id="rId6" Type="http://schemas.openxmlformats.org/officeDocument/2006/relationships/image" Target="../media/image56.jpg"/><Relationship Id="rId5" Type="http://schemas.openxmlformats.org/officeDocument/2006/relationships/image" Target="../media/image55.tmp"/><Relationship Id="rId4" Type="http://schemas.openxmlformats.org/officeDocument/2006/relationships/hyperlink" Target="http://www.cobisoft.de/e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gif"/><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CDC826AA-00E5-3159-78DF-575FC6DDA3A1}"/>
              </a:ext>
            </a:extLst>
          </p:cNvPr>
          <p:cNvPicPr>
            <a:picLocks noChangeAspect="1"/>
          </p:cNvPicPr>
          <p:nvPr/>
        </p:nvPicPr>
        <p:blipFill rotWithShape="1">
          <a:blip r:embed="rId3"/>
          <a:srcRect t="20563" r="6378" b="16371"/>
          <a:stretch/>
        </p:blipFill>
        <p:spPr>
          <a:xfrm>
            <a:off x="-1" y="1381422"/>
            <a:ext cx="12195175" cy="5476577"/>
          </a:xfrm>
          <a:prstGeom prst="rect">
            <a:avLst/>
          </a:prstGeom>
        </p:spPr>
      </p:pic>
      <p:grpSp>
        <p:nvGrpSpPr>
          <p:cNvPr id="10" name="Group 9"/>
          <p:cNvGrpSpPr/>
          <p:nvPr/>
        </p:nvGrpSpPr>
        <p:grpSpPr>
          <a:xfrm>
            <a:off x="326772" y="2225651"/>
            <a:ext cx="7063583" cy="1955824"/>
            <a:chOff x="481013" y="2226169"/>
            <a:chExt cx="6593168" cy="1496133"/>
          </a:xfrm>
        </p:grpSpPr>
        <p:sp>
          <p:nvSpPr>
            <p:cNvPr id="18" name="Rectangle 17"/>
            <p:cNvSpPr/>
            <p:nvPr/>
          </p:nvSpPr>
          <p:spPr bwMode="gray">
            <a:xfrm>
              <a:off x="481013" y="2373017"/>
              <a:ext cx="6593168" cy="1349285"/>
            </a:xfrm>
            <a:prstGeom prst="rect">
              <a:avLst/>
            </a:prstGeom>
            <a:solidFill>
              <a:srgbClr val="000000">
                <a:alpha val="76078"/>
              </a:srgbClr>
            </a:solidFill>
            <a:ln w="6350" algn="ctr">
              <a:noFill/>
              <a:miter lim="800000"/>
              <a:headEnd/>
              <a:tailEnd/>
            </a:ln>
          </p:spPr>
          <p:txBody>
            <a:bodyPr lIns="215950" tIns="107975" rIns="107975" bIns="107975" rtlCol="0" anchor="t">
              <a:spAutoFit/>
            </a:bodyPr>
            <a:lstStyle/>
            <a:p>
              <a:r>
                <a:rPr lang="es-ES" sz="3600" b="1" dirty="0">
                  <a:solidFill>
                    <a:schemeClr val="bg1"/>
                  </a:solidFill>
                  <a:latin typeface="+mj-lt"/>
                </a:rPr>
                <a:t>Gestión de almacenes móviles para SAP Business One</a:t>
              </a:r>
            </a:p>
            <a:p>
              <a:r>
                <a:rPr lang="es-ES" sz="1800" b="1" dirty="0">
                  <a:solidFill>
                    <a:schemeClr val="bg1"/>
                  </a:solidFill>
                  <a:latin typeface="+mn-lt"/>
                </a:rPr>
                <a:t>Descripción general de la solución COBI.wms</a:t>
              </a:r>
              <a:endParaRPr lang="en-US" sz="2000" dirty="0">
                <a:solidFill>
                  <a:schemeClr val="bg1"/>
                </a:solidFill>
              </a:endParaRPr>
            </a:p>
          </p:txBody>
        </p:sp>
        <p:sp>
          <p:nvSpPr>
            <p:cNvPr id="19" name="Rectangle 18"/>
            <p:cNvSpPr/>
            <p:nvPr/>
          </p:nvSpPr>
          <p:spPr bwMode="gray">
            <a:xfrm>
              <a:off x="481013" y="2226169"/>
              <a:ext cx="6593168" cy="146847"/>
            </a:xfrm>
            <a:prstGeom prst="rect">
              <a:avLst/>
            </a:prstGeom>
            <a:solidFill>
              <a:schemeClr val="accent1"/>
            </a:solidFill>
            <a:ln w="6350" algn="ctr">
              <a:noFill/>
              <a:miter lim="800000"/>
              <a:headEnd/>
              <a:tailEnd/>
            </a:ln>
          </p:spPr>
          <p:txBody>
            <a:bodyPr lIns="63281" tIns="50625" rIns="63281" bIns="50625" rtlCol="0" anchor="ctr"/>
            <a:lstStyle/>
            <a:p>
              <a:pPr algn="ctr" defTabSz="642992" fontAlgn="base">
                <a:spcBef>
                  <a:spcPct val="50000"/>
                </a:spcBef>
                <a:spcAft>
                  <a:spcPct val="0"/>
                </a:spcAft>
                <a:buClr>
                  <a:srgbClr val="F0AB00"/>
                </a:buClr>
                <a:buSzPct val="80000"/>
              </a:pPr>
              <a:endParaRPr lang="en-AU" sz="1477" kern="0" dirty="0">
                <a:ea typeface="Arial Unicode MS" pitchFamily="34" charset="-128"/>
                <a:cs typeface="Arial Unicode MS" pitchFamily="34" charset="-128"/>
              </a:endParaRPr>
            </a:p>
          </p:txBody>
        </p:sp>
      </p:grpSp>
      <p:sp>
        <p:nvSpPr>
          <p:cNvPr id="53" name="Rectangle 52"/>
          <p:cNvSpPr/>
          <p:nvPr/>
        </p:nvSpPr>
        <p:spPr bwMode="gray">
          <a:xfrm>
            <a:off x="32677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4" name="Rectangle 53"/>
          <p:cNvSpPr/>
          <p:nvPr/>
        </p:nvSpPr>
        <p:spPr bwMode="gray">
          <a:xfrm>
            <a:off x="228269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5" name="Rectangle 54"/>
          <p:cNvSpPr/>
          <p:nvPr/>
        </p:nvSpPr>
        <p:spPr bwMode="gray">
          <a:xfrm>
            <a:off x="4238623"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6" name="Rectangle 55"/>
          <p:cNvSpPr/>
          <p:nvPr/>
        </p:nvSpPr>
        <p:spPr bwMode="gray">
          <a:xfrm>
            <a:off x="6194548" y="420047"/>
            <a:ext cx="1763592" cy="89979"/>
          </a:xfrm>
          <a:prstGeom prst="rect">
            <a:avLst/>
          </a:prstGeom>
          <a:solidFill>
            <a:schemeClr val="bg2"/>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59" name="TextBox 58">
            <a:hlinkClick r:id="" action="ppaction://noaction"/>
          </p:cNvPr>
          <p:cNvSpPr txBox="1"/>
          <p:nvPr/>
        </p:nvSpPr>
        <p:spPr>
          <a:xfrm>
            <a:off x="326772"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DIGITAL</a:t>
            </a:r>
            <a:endParaRPr lang="de-DE" sz="1400" kern="0" dirty="0">
              <a:solidFill>
                <a:schemeClr val="bg2">
                  <a:lumMod val="75000"/>
                </a:schemeClr>
              </a:solidFill>
              <a:ea typeface="Arial Unicode MS" pitchFamily="34" charset="-128"/>
              <a:cs typeface="Arial Unicode MS" pitchFamily="34" charset="-128"/>
            </a:endParaRPr>
          </a:p>
        </p:txBody>
      </p:sp>
      <p:sp>
        <p:nvSpPr>
          <p:cNvPr id="60" name="TextBox 59">
            <a:hlinkClick r:id="rId4" action="ppaction://hlinksldjump"/>
          </p:cNvPr>
          <p:cNvSpPr txBox="1"/>
          <p:nvPr/>
        </p:nvSpPr>
        <p:spPr>
          <a:xfrm>
            <a:off x="2282698"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MÓVIL</a:t>
            </a:r>
            <a:endParaRPr lang="de-DE" sz="1400" kern="0" dirty="0">
              <a:solidFill>
                <a:schemeClr val="bg2">
                  <a:lumMod val="75000"/>
                </a:schemeClr>
              </a:solidFill>
              <a:ea typeface="Arial Unicode MS" pitchFamily="34" charset="-128"/>
              <a:cs typeface="Arial Unicode MS" pitchFamily="34" charset="-128"/>
            </a:endParaRPr>
          </a:p>
        </p:txBody>
      </p:sp>
      <p:sp>
        <p:nvSpPr>
          <p:cNvPr id="61" name="TextBox 60">
            <a:hlinkClick r:id="" action="ppaction://noaction"/>
          </p:cNvPr>
          <p:cNvSpPr txBox="1"/>
          <p:nvPr/>
        </p:nvSpPr>
        <p:spPr>
          <a:xfrm>
            <a:off x="4238622"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SIMPLE</a:t>
            </a:r>
            <a:endParaRPr lang="de-DE" sz="1400" kern="0" dirty="0">
              <a:solidFill>
                <a:schemeClr val="bg2">
                  <a:lumMod val="75000"/>
                </a:schemeClr>
              </a:solidFill>
              <a:ea typeface="Arial Unicode MS" pitchFamily="34" charset="-128"/>
              <a:cs typeface="Arial Unicode MS" pitchFamily="34" charset="-128"/>
            </a:endParaRPr>
          </a:p>
        </p:txBody>
      </p:sp>
      <p:sp>
        <p:nvSpPr>
          <p:cNvPr id="62" name="TextBox 61">
            <a:hlinkClick r:id="" action="ppaction://noaction"/>
          </p:cNvPr>
          <p:cNvSpPr txBox="1"/>
          <p:nvPr/>
        </p:nvSpPr>
        <p:spPr>
          <a:xfrm>
            <a:off x="6194548" y="49906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400" dirty="0">
                <a:solidFill>
                  <a:schemeClr val="bg2">
                    <a:lumMod val="75000"/>
                  </a:schemeClr>
                </a:solidFill>
              </a:rPr>
              <a:t>EFICAZ</a:t>
            </a:r>
            <a:endParaRPr lang="de-DE" sz="1400" kern="0" dirty="0">
              <a:solidFill>
                <a:schemeClr val="bg2">
                  <a:lumMod val="75000"/>
                </a:schemeClr>
              </a:solidFill>
              <a:ea typeface="Arial Unicode MS" pitchFamily="34" charset="-128"/>
              <a:cs typeface="Arial Unicode MS" pitchFamily="34" charset="-128"/>
            </a:endParaRPr>
          </a:p>
        </p:txBody>
      </p:sp>
      <p:pic>
        <p:nvPicPr>
          <p:cNvPr id="17" name="Grafik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2632" y="417428"/>
            <a:ext cx="3492393" cy="703097"/>
          </a:xfrm>
          <a:prstGeom prst="rect">
            <a:avLst/>
          </a:prstGeom>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9033" y="6440572"/>
            <a:ext cx="1054165" cy="309661"/>
          </a:xfrm>
          <a:prstGeom prst="rect">
            <a:avLst/>
          </a:prstGeom>
        </p:spPr>
      </p:pic>
      <p:pic>
        <p:nvPicPr>
          <p:cNvPr id="4" name="Grafik 3">
            <a:extLst>
              <a:ext uri="{FF2B5EF4-FFF2-40B4-BE49-F238E27FC236}">
                <a16:creationId xmlns:a16="http://schemas.microsoft.com/office/drawing/2014/main" id="{71092A73-BCE9-3B57-0437-B033EE4614C0}"/>
              </a:ext>
            </a:extLst>
          </p:cNvPr>
          <p:cNvPicPr>
            <a:picLocks noChangeAspect="1"/>
          </p:cNvPicPr>
          <p:nvPr/>
        </p:nvPicPr>
        <p:blipFill>
          <a:blip r:embed="rId7"/>
          <a:stretch>
            <a:fillRect/>
          </a:stretch>
        </p:blipFill>
        <p:spPr>
          <a:xfrm>
            <a:off x="11183296" y="6266634"/>
            <a:ext cx="751729" cy="434136"/>
          </a:xfrm>
          <a:prstGeom prst="rect">
            <a:avLst/>
          </a:prstGeom>
        </p:spPr>
      </p:pic>
    </p:spTree>
    <p:extLst>
      <p:ext uri="{BB962C8B-B14F-4D97-AF65-F5344CB8AC3E}">
        <p14:creationId xmlns:p14="http://schemas.microsoft.com/office/powerpoint/2010/main" val="3572846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Reserva </a:t>
            </a:r>
            <a:r>
              <a:rPr lang="de-DE" dirty="0" err="1"/>
              <a:t>negativa</a:t>
            </a:r>
            <a:endParaRPr lang="de-DE" dirty="0"/>
          </a:p>
        </p:txBody>
      </p:sp>
      <p:sp>
        <p:nvSpPr>
          <p:cNvPr id="3" name="Textplatzhalter 2"/>
          <p:cNvSpPr>
            <a:spLocks noGrp="1"/>
          </p:cNvSpPr>
          <p:nvPr>
            <p:ph type="body" sz="quarter" idx="10"/>
          </p:nvPr>
        </p:nvSpPr>
        <p:spPr/>
        <p:txBody>
          <a:bodyPr>
            <a:normAutofit/>
          </a:bodyPr>
          <a:lstStyle/>
          <a:p>
            <a:pPr>
              <a:lnSpc>
                <a:spcPct val="150000"/>
              </a:lnSpc>
              <a:buSzPct val="100000"/>
            </a:pPr>
            <a:r>
              <a:rPr lang="es-ES" sz="1200" dirty="0"/>
              <a:t>Reserve una reducción en la cantidad de existencias sin hacer referencia a procesos comerciales específicos, como pedidos de ventas.</a:t>
            </a:r>
            <a:endParaRPr lang="de-DE" sz="1200" dirty="0"/>
          </a:p>
          <a:p>
            <a:pPr marL="285750" indent="-285750">
              <a:lnSpc>
                <a:spcPct val="150000"/>
              </a:lnSpc>
              <a:buSzPct val="100000"/>
              <a:buFont typeface="Wingdings" panose="05000000000000000000" pitchFamily="2" charset="2"/>
              <a:buChar char="§"/>
            </a:pPr>
            <a:r>
              <a:rPr lang="es-ES" sz="1200" dirty="0"/>
              <a:t>Reservar mercancías salientes</a:t>
            </a:r>
          </a:p>
          <a:p>
            <a:pPr marL="285750" indent="-285750">
              <a:lnSpc>
                <a:spcPct val="150000"/>
              </a:lnSpc>
              <a:buSzPct val="100000"/>
              <a:buFont typeface="Wingdings" panose="05000000000000000000" pitchFamily="2" charset="2"/>
              <a:buChar char="§"/>
            </a:pPr>
            <a:r>
              <a:rPr lang="es-ES" sz="1200" dirty="0"/>
              <a:t>Buscar artículos rápidamente</a:t>
            </a:r>
          </a:p>
          <a:p>
            <a:pPr marL="285750" indent="-285750">
              <a:lnSpc>
                <a:spcPct val="150000"/>
              </a:lnSpc>
              <a:buSzPct val="100000"/>
              <a:buFont typeface="Wingdings" panose="05000000000000000000" pitchFamily="2" charset="2"/>
              <a:buChar char="§"/>
            </a:pPr>
            <a:r>
              <a:rPr lang="es-ES" sz="1200" dirty="0"/>
              <a:t>Escaneo de código de barras</a:t>
            </a:r>
          </a:p>
          <a:p>
            <a:pPr marL="285750" indent="-285750">
              <a:lnSpc>
                <a:spcPct val="150000"/>
              </a:lnSpc>
              <a:buSzPct val="100000"/>
              <a:buFont typeface="Wingdings" panose="05000000000000000000" pitchFamily="2" charset="2"/>
              <a:buChar char="§"/>
            </a:pPr>
            <a:r>
              <a:rPr lang="es-ES" sz="1200" dirty="0"/>
              <a:t>Unidades de medida</a:t>
            </a:r>
          </a:p>
          <a:p>
            <a:pPr marL="285750" indent="-285750">
              <a:lnSpc>
                <a:spcPct val="150000"/>
              </a:lnSpc>
              <a:buSzPct val="100000"/>
              <a:buFont typeface="Wingdings" panose="05000000000000000000" pitchFamily="2" charset="2"/>
              <a:buChar char="§"/>
            </a:pPr>
            <a:r>
              <a:rPr lang="es-ES" sz="1200" dirty="0"/>
              <a:t>Lote y números de serie</a:t>
            </a:r>
          </a:p>
          <a:p>
            <a:pPr marL="285750" indent="-285750">
              <a:lnSpc>
                <a:spcPct val="150000"/>
              </a:lnSpc>
              <a:buSzPct val="100000"/>
              <a:buFont typeface="Wingdings" panose="05000000000000000000" pitchFamily="2" charset="2"/>
              <a:buChar char="§"/>
            </a:pPr>
            <a:r>
              <a:rPr lang="es-ES" sz="1200" dirty="0"/>
              <a:t>Ubicaciones de contenedores</a:t>
            </a:r>
          </a:p>
          <a:p>
            <a:pPr marL="285750" indent="-285750">
              <a:lnSpc>
                <a:spcPct val="150000"/>
              </a:lnSpc>
              <a:buSzPct val="100000"/>
              <a:buFont typeface="Wingdings" panose="05000000000000000000" pitchFamily="2" charset="2"/>
              <a:buChar char="§"/>
            </a:pPr>
            <a:r>
              <a:rPr lang="es-ES" sz="1200" dirty="0"/>
              <a:t>Función de foto</a:t>
            </a:r>
            <a:endParaRPr lang="en-US" sz="1600" dirty="0"/>
          </a:p>
          <a:p>
            <a:pPr>
              <a:lnSpc>
                <a:spcPct val="150000"/>
              </a:lnSpc>
            </a:pPr>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0407" y="816373"/>
            <a:ext cx="557226" cy="552547"/>
          </a:xfrm>
        </p:spPr>
      </p:pic>
      <p:sp>
        <p:nvSpPr>
          <p:cNvPr id="2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45" y="1278309"/>
            <a:ext cx="2669139" cy="5064107"/>
          </a:xfrm>
          <a:prstGeom prst="rect">
            <a:avLst/>
          </a:prstGeom>
        </p:spPr>
      </p:pic>
    </p:spTree>
    <p:extLst>
      <p:ext uri="{BB962C8B-B14F-4D97-AF65-F5344CB8AC3E}">
        <p14:creationId xmlns:p14="http://schemas.microsoft.com/office/powerpoint/2010/main" val="145333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Transferencia</a:t>
            </a:r>
            <a:r>
              <a:rPr lang="de-DE" dirty="0"/>
              <a:t> de </a:t>
            </a:r>
            <a:r>
              <a:rPr lang="de-DE" dirty="0" err="1"/>
              <a:t>inventario</a:t>
            </a:r>
            <a:endParaRPr lang="de-DE" dirty="0"/>
          </a:p>
        </p:txBody>
      </p:sp>
      <p:sp>
        <p:nvSpPr>
          <p:cNvPr id="3" name="Textplatzhalter 2"/>
          <p:cNvSpPr>
            <a:spLocks noGrp="1"/>
          </p:cNvSpPr>
          <p:nvPr>
            <p:ph type="body" sz="quarter" idx="10"/>
          </p:nvPr>
        </p:nvSpPr>
        <p:spPr>
          <a:xfrm>
            <a:off x="503999" y="1851435"/>
            <a:ext cx="5593588" cy="4484549"/>
          </a:xfrm>
        </p:spPr>
        <p:txBody>
          <a:bodyPr>
            <a:normAutofit/>
          </a:bodyPr>
          <a:lstStyle/>
          <a:p>
            <a:pPr>
              <a:lnSpc>
                <a:spcPct val="150000"/>
              </a:lnSpc>
            </a:pPr>
            <a:r>
              <a:rPr lang="es-ES" sz="1200" dirty="0"/>
              <a:t>Reserve las transferencias de inventario de un almacén a otro, o entre ubicaciones.</a:t>
            </a:r>
          </a:p>
          <a:p>
            <a:pPr marL="171450" indent="-171450">
              <a:lnSpc>
                <a:spcPct val="150000"/>
              </a:lnSpc>
              <a:buFont typeface="Wingdings" panose="05000000000000000000" pitchFamily="2" charset="2"/>
              <a:buChar char="§"/>
            </a:pPr>
            <a:r>
              <a:rPr lang="es-ES" sz="1200" dirty="0"/>
              <a:t>Realizar transferencia de inventario</a:t>
            </a:r>
          </a:p>
          <a:p>
            <a:pPr marL="171450" indent="-171450">
              <a:lnSpc>
                <a:spcPct val="150000"/>
              </a:lnSpc>
              <a:buFont typeface="Wingdings" panose="05000000000000000000" pitchFamily="2" charset="2"/>
              <a:buChar char="§"/>
            </a:pPr>
            <a:r>
              <a:rPr lang="es-ES" sz="1200" dirty="0"/>
              <a:t>Soporte para transferencia de inventario basado en solicitud de transferencia de inventario</a:t>
            </a:r>
          </a:p>
          <a:p>
            <a:pPr marL="171450" indent="-171450">
              <a:lnSpc>
                <a:spcPct val="150000"/>
              </a:lnSpc>
              <a:buFont typeface="Wingdings" panose="05000000000000000000" pitchFamily="2" charset="2"/>
              <a:buChar char="§"/>
            </a:pPr>
            <a:r>
              <a:rPr lang="es-ES" sz="1200" dirty="0"/>
              <a:t>Buscar artículos rápidamente</a:t>
            </a:r>
          </a:p>
          <a:p>
            <a:pPr marL="171450" indent="-171450">
              <a:lnSpc>
                <a:spcPct val="150000"/>
              </a:lnSpc>
              <a:buFont typeface="Wingdings" panose="05000000000000000000" pitchFamily="2" charset="2"/>
              <a:buChar char="§"/>
            </a:pPr>
            <a:r>
              <a:rPr lang="es-ES" sz="1200" dirty="0"/>
              <a:t>Escaneo de código de barras</a:t>
            </a:r>
          </a:p>
          <a:p>
            <a:pPr marL="171450" indent="-171450">
              <a:lnSpc>
                <a:spcPct val="150000"/>
              </a:lnSpc>
              <a:buFont typeface="Wingdings" panose="05000000000000000000" pitchFamily="2" charset="2"/>
              <a:buChar char="§"/>
            </a:pPr>
            <a:r>
              <a:rPr lang="es-ES" sz="1200" dirty="0"/>
              <a:t>Unidades de medida</a:t>
            </a:r>
          </a:p>
          <a:p>
            <a:pPr marL="171450" indent="-171450">
              <a:lnSpc>
                <a:spcPct val="150000"/>
              </a:lnSpc>
              <a:buFont typeface="Wingdings" panose="05000000000000000000" pitchFamily="2" charset="2"/>
              <a:buChar char="§"/>
            </a:pPr>
            <a:r>
              <a:rPr lang="es-ES" sz="1200" dirty="0"/>
              <a:t>Lote y números de serie</a:t>
            </a:r>
          </a:p>
          <a:p>
            <a:pPr marL="171450" indent="-171450">
              <a:lnSpc>
                <a:spcPct val="150000"/>
              </a:lnSpc>
              <a:buFont typeface="Wingdings" panose="05000000000000000000" pitchFamily="2" charset="2"/>
              <a:buChar char="§"/>
            </a:pPr>
            <a:r>
              <a:rPr lang="es-ES" sz="1200" dirty="0"/>
              <a:t>Ubicaciones de contenedores</a:t>
            </a:r>
          </a:p>
          <a:p>
            <a:pPr marL="171450" indent="-171450">
              <a:lnSpc>
                <a:spcPct val="150000"/>
              </a:lnSpc>
              <a:buFont typeface="Wingdings" panose="05000000000000000000" pitchFamily="2" charset="2"/>
              <a:buChar char="§"/>
            </a:pPr>
            <a:r>
              <a:rPr lang="es-ES" sz="1200" dirty="0"/>
              <a:t>Función de foto</a:t>
            </a:r>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25523"/>
            <a:ext cx="527822" cy="53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8" name="Grafik 7">
            <a:extLst>
              <a:ext uri="{FF2B5EF4-FFF2-40B4-BE49-F238E27FC236}">
                <a16:creationId xmlns:a16="http://schemas.microsoft.com/office/drawing/2014/main" id="{46FEDE95-5D48-47B4-9A99-1BF5A0E4CCA7}"/>
              </a:ext>
            </a:extLst>
          </p:cNvPr>
          <p:cNvPicPr>
            <a:picLocks noChangeAspect="1"/>
          </p:cNvPicPr>
          <p:nvPr/>
        </p:nvPicPr>
        <p:blipFill>
          <a:blip r:embed="rId3"/>
          <a:srcRect/>
          <a:stretch/>
        </p:blipFill>
        <p:spPr>
          <a:xfrm>
            <a:off x="7761826" y="1263519"/>
            <a:ext cx="2650819" cy="5397165"/>
          </a:xfrm>
          <a:prstGeom prst="rect">
            <a:avLst/>
          </a:prstGeom>
        </p:spPr>
      </p:pic>
    </p:spTree>
    <p:extLst>
      <p:ext uri="{BB962C8B-B14F-4D97-AF65-F5344CB8AC3E}">
        <p14:creationId xmlns:p14="http://schemas.microsoft.com/office/powerpoint/2010/main" val="496983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Recibo</a:t>
            </a:r>
            <a:r>
              <a:rPr lang="de-DE" dirty="0"/>
              <a:t> de </a:t>
            </a:r>
            <a:r>
              <a:rPr lang="de-DE" dirty="0" err="1"/>
              <a:t>compra</a:t>
            </a:r>
            <a:endParaRPr lang="de-DE" dirty="0"/>
          </a:p>
        </p:txBody>
      </p:sp>
      <p:sp>
        <p:nvSpPr>
          <p:cNvPr id="3" name="Textplatzhalter 2"/>
          <p:cNvSpPr>
            <a:spLocks noGrp="1"/>
          </p:cNvSpPr>
          <p:nvPr>
            <p:ph type="body" sz="quarter" idx="10"/>
          </p:nvPr>
        </p:nvSpPr>
        <p:spPr>
          <a:xfrm>
            <a:off x="503999" y="1851435"/>
            <a:ext cx="6086582" cy="4484549"/>
          </a:xfrm>
        </p:spPr>
        <p:txBody>
          <a:bodyPr>
            <a:normAutofit/>
          </a:bodyPr>
          <a:lstStyle/>
          <a:p>
            <a:pPr>
              <a:lnSpc>
                <a:spcPct val="150000"/>
              </a:lnSpc>
            </a:pPr>
            <a:r>
              <a:rPr lang="es-ES" sz="1200" dirty="0"/>
              <a:t>Contabilice entradas de mercancías basadas en órdenes de compra o ad hoc con referencia a un proveedor.</a:t>
            </a:r>
            <a:endParaRPr lang="en-US" sz="1200" dirty="0"/>
          </a:p>
          <a:p>
            <a:pPr marL="285750" indent="-285750">
              <a:lnSpc>
                <a:spcPct val="150000"/>
              </a:lnSpc>
              <a:buSzPct val="100000"/>
              <a:buFont typeface="Wingdings" panose="05000000000000000000" pitchFamily="2" charset="2"/>
              <a:buChar char="§"/>
            </a:pPr>
            <a:r>
              <a:rPr lang="es-ES" sz="1200" dirty="0"/>
              <a:t>Reserve un recibo de muchas órdenes de compra a la vez </a:t>
            </a:r>
          </a:p>
          <a:p>
            <a:pPr marL="285750" indent="-285750">
              <a:lnSpc>
                <a:spcPct val="150000"/>
              </a:lnSpc>
              <a:buSzPct val="100000"/>
              <a:buFont typeface="Wingdings" panose="05000000000000000000" pitchFamily="2" charset="2"/>
              <a:buChar char="§"/>
            </a:pPr>
            <a:r>
              <a:rPr lang="es-ES" sz="1200" dirty="0"/>
              <a:t>Registrar una entrada de mercancías basada en el pedido de compra </a:t>
            </a:r>
          </a:p>
          <a:p>
            <a:pPr marL="285750" indent="-285750">
              <a:lnSpc>
                <a:spcPct val="150000"/>
              </a:lnSpc>
              <a:buSzPct val="100000"/>
              <a:buFont typeface="Wingdings" panose="05000000000000000000" pitchFamily="2" charset="2"/>
              <a:buChar char="§"/>
            </a:pPr>
            <a:r>
              <a:rPr lang="es-ES" sz="1200" dirty="0"/>
              <a:t>Reservar un documento contra un proveedor </a:t>
            </a:r>
          </a:p>
          <a:p>
            <a:pPr marL="285750" indent="-285750">
              <a:lnSpc>
                <a:spcPct val="150000"/>
              </a:lnSpc>
              <a:buSzPct val="100000"/>
              <a:buFont typeface="Wingdings" panose="05000000000000000000" pitchFamily="2" charset="2"/>
              <a:buChar char="§"/>
            </a:pPr>
            <a:r>
              <a:rPr lang="es-ES" sz="1200" dirty="0"/>
              <a:t>Buscar artículos rápidamente </a:t>
            </a:r>
          </a:p>
          <a:p>
            <a:pPr marL="285750" indent="-285750">
              <a:lnSpc>
                <a:spcPct val="150000"/>
              </a:lnSpc>
              <a:buSzPct val="100000"/>
              <a:buFont typeface="Wingdings" panose="05000000000000000000" pitchFamily="2" charset="2"/>
              <a:buChar char="§"/>
            </a:pPr>
            <a:r>
              <a:rPr lang="es-ES" sz="1200" dirty="0"/>
              <a:t>Escaneo de código de barras </a:t>
            </a:r>
          </a:p>
          <a:p>
            <a:pPr marL="285750" indent="-285750">
              <a:lnSpc>
                <a:spcPct val="150000"/>
              </a:lnSpc>
              <a:buSzPct val="100000"/>
              <a:buFont typeface="Wingdings" panose="05000000000000000000" pitchFamily="2" charset="2"/>
              <a:buChar char="§"/>
            </a:pPr>
            <a:r>
              <a:rPr lang="es-ES" sz="1200" dirty="0"/>
              <a:t>Unidades de medida</a:t>
            </a:r>
          </a:p>
          <a:p>
            <a:pPr marL="285750" indent="-285750">
              <a:lnSpc>
                <a:spcPct val="150000"/>
              </a:lnSpc>
              <a:buSzPct val="100000"/>
              <a:buFont typeface="Wingdings" panose="05000000000000000000" pitchFamily="2" charset="2"/>
              <a:buChar char="§"/>
            </a:pPr>
            <a:r>
              <a:rPr lang="es-ES" sz="1200" dirty="0"/>
              <a:t> Lote y números de serie </a:t>
            </a:r>
          </a:p>
          <a:p>
            <a:pPr marL="285750" indent="-285750">
              <a:lnSpc>
                <a:spcPct val="150000"/>
              </a:lnSpc>
              <a:buSzPct val="100000"/>
              <a:buFont typeface="Wingdings" panose="05000000000000000000" pitchFamily="2" charset="2"/>
              <a:buChar char="§"/>
            </a:pPr>
            <a:r>
              <a:rPr lang="es-ES" sz="1200" dirty="0"/>
              <a:t>Ubicaciones de contenedores </a:t>
            </a:r>
          </a:p>
          <a:p>
            <a:pPr marL="285750" indent="-285750">
              <a:lnSpc>
                <a:spcPct val="150000"/>
              </a:lnSpc>
              <a:buSzPct val="100000"/>
              <a:buFont typeface="Wingdings" panose="05000000000000000000" pitchFamily="2" charset="2"/>
              <a:buChar char="§"/>
            </a:pPr>
            <a:r>
              <a:rPr lang="es-ES" sz="1200" dirty="0"/>
              <a:t>Función de foto</a:t>
            </a:r>
            <a:endParaRPr lang="en-US"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0407" y="825523"/>
            <a:ext cx="557226" cy="53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790" y="1284019"/>
            <a:ext cx="2671200" cy="5068018"/>
          </a:xfrm>
          <a:prstGeom prst="rect">
            <a:avLst/>
          </a:prstGeom>
        </p:spPr>
      </p:pic>
    </p:spTree>
    <p:extLst>
      <p:ext uri="{BB962C8B-B14F-4D97-AF65-F5344CB8AC3E}">
        <p14:creationId xmlns:p14="http://schemas.microsoft.com/office/powerpoint/2010/main" val="390195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Selección</a:t>
            </a:r>
            <a:endParaRPr lang="de-DE" dirty="0"/>
          </a:p>
        </p:txBody>
      </p:sp>
      <p:sp>
        <p:nvSpPr>
          <p:cNvPr id="3" name="Textplatzhalter 2"/>
          <p:cNvSpPr>
            <a:spLocks noGrp="1"/>
          </p:cNvSpPr>
          <p:nvPr>
            <p:ph type="body" sz="quarter" idx="10"/>
          </p:nvPr>
        </p:nvSpPr>
        <p:spPr>
          <a:xfrm>
            <a:off x="503998" y="1851435"/>
            <a:ext cx="5867777" cy="4484549"/>
          </a:xfrm>
        </p:spPr>
        <p:txBody>
          <a:bodyPr>
            <a:normAutofit/>
          </a:bodyPr>
          <a:lstStyle/>
          <a:p>
            <a:pPr>
              <a:lnSpc>
                <a:spcPct val="150000"/>
              </a:lnSpc>
            </a:pPr>
            <a:r>
              <a:rPr lang="es-ES" sz="1200" dirty="0"/>
              <a:t>Vea los pedidos de venta abiertos para selección, procese listas de selección liberadas y cree notas de entrega basadas en líneas de lista de selección completadas.</a:t>
            </a:r>
          </a:p>
          <a:p>
            <a:pPr marL="285750" indent="-285750">
              <a:lnSpc>
                <a:spcPct val="150000"/>
              </a:lnSpc>
              <a:buSzPct val="100000"/>
              <a:buFont typeface="Wingdings" panose="05000000000000000000" pitchFamily="2" charset="2"/>
              <a:buChar char="§"/>
            </a:pPr>
            <a:r>
              <a:rPr lang="es-ES" sz="1200" dirty="0"/>
              <a:t>Mostrar pedidos de venta abiertos (no liberados para picking) </a:t>
            </a:r>
          </a:p>
          <a:p>
            <a:pPr marL="285750" indent="-285750">
              <a:lnSpc>
                <a:spcPct val="150000"/>
              </a:lnSpc>
              <a:buSzPct val="100000"/>
              <a:buFont typeface="Wingdings" panose="05000000000000000000" pitchFamily="2" charset="2"/>
              <a:buChar char="§"/>
            </a:pPr>
            <a:r>
              <a:rPr lang="es-ES" sz="1200" dirty="0"/>
              <a:t>Mostrar y editar listas de selección publicadas </a:t>
            </a:r>
          </a:p>
          <a:p>
            <a:pPr marL="285750" indent="-285750">
              <a:lnSpc>
                <a:spcPct val="150000"/>
              </a:lnSpc>
              <a:buSzPct val="100000"/>
              <a:buFont typeface="Wingdings" panose="05000000000000000000" pitchFamily="2" charset="2"/>
              <a:buChar char="§"/>
            </a:pPr>
            <a:r>
              <a:rPr lang="es-ES" sz="1200" dirty="0"/>
              <a:t>Cree entregas para una o varias listas de selección completadas </a:t>
            </a:r>
          </a:p>
          <a:p>
            <a:pPr marL="285750" indent="-285750">
              <a:lnSpc>
                <a:spcPct val="150000"/>
              </a:lnSpc>
              <a:buSzPct val="100000"/>
              <a:buFont typeface="Wingdings" panose="05000000000000000000" pitchFamily="2" charset="2"/>
              <a:buChar char="§"/>
            </a:pPr>
            <a:r>
              <a:rPr lang="es-ES" sz="1200" dirty="0"/>
              <a:t>Compatibilidad con listas de selección basadas en solicitudes de transferencia de inventario </a:t>
            </a:r>
          </a:p>
          <a:p>
            <a:pPr marL="285750" indent="-285750">
              <a:lnSpc>
                <a:spcPct val="150000"/>
              </a:lnSpc>
              <a:buSzPct val="100000"/>
              <a:buFont typeface="Wingdings" panose="05000000000000000000" pitchFamily="2" charset="2"/>
              <a:buChar char="§"/>
            </a:pPr>
            <a:r>
              <a:rPr lang="es-ES" sz="1200" dirty="0"/>
              <a:t>Escaneo de código de barras </a:t>
            </a:r>
          </a:p>
          <a:p>
            <a:pPr marL="285750" indent="-285750">
              <a:lnSpc>
                <a:spcPct val="150000"/>
              </a:lnSpc>
              <a:buSzPct val="100000"/>
              <a:buFont typeface="Wingdings" panose="05000000000000000000" pitchFamily="2" charset="2"/>
              <a:buChar char="§"/>
            </a:pPr>
            <a:r>
              <a:rPr lang="es-ES" sz="1200" dirty="0"/>
              <a:t>Unidades de medida </a:t>
            </a:r>
          </a:p>
          <a:p>
            <a:pPr marL="285750" indent="-285750">
              <a:lnSpc>
                <a:spcPct val="150000"/>
              </a:lnSpc>
              <a:buSzPct val="100000"/>
              <a:buFont typeface="Wingdings" panose="05000000000000000000" pitchFamily="2" charset="2"/>
              <a:buChar char="§"/>
            </a:pPr>
            <a:r>
              <a:rPr lang="es-ES" sz="1200" dirty="0"/>
              <a:t>Lote y números de serie </a:t>
            </a:r>
          </a:p>
          <a:p>
            <a:pPr marL="285750" indent="-285750">
              <a:lnSpc>
                <a:spcPct val="150000"/>
              </a:lnSpc>
              <a:buSzPct val="100000"/>
              <a:buFont typeface="Wingdings" panose="05000000000000000000" pitchFamily="2" charset="2"/>
              <a:buChar char="§"/>
            </a:pPr>
            <a:r>
              <a:rPr lang="es-ES" sz="1200" dirty="0"/>
              <a:t>Ubicaciones de contenedores </a:t>
            </a:r>
          </a:p>
          <a:p>
            <a:pPr marL="285750" indent="-285750">
              <a:lnSpc>
                <a:spcPct val="150000"/>
              </a:lnSpc>
              <a:buSzPct val="100000"/>
              <a:buFont typeface="Wingdings" panose="05000000000000000000" pitchFamily="2" charset="2"/>
              <a:buChar char="§"/>
            </a:pPr>
            <a:r>
              <a:rPr lang="es-ES" sz="1200" dirty="0"/>
              <a:t>Función de foto</a:t>
            </a:r>
            <a:endParaRPr lang="de-DE"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12746" y="816373"/>
            <a:ext cx="552547" cy="552547"/>
          </a:xfrm>
        </p:spPr>
      </p:pic>
      <p:sp>
        <p:nvSpPr>
          <p:cNvPr id="18"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0" name="Grafik 9">
            <a:extLst>
              <a:ext uri="{FF2B5EF4-FFF2-40B4-BE49-F238E27FC236}">
                <a16:creationId xmlns:a16="http://schemas.microsoft.com/office/drawing/2014/main" id="{9186CFD7-B1BF-440B-AFF4-699D7D3F6C8E}"/>
              </a:ext>
            </a:extLst>
          </p:cNvPr>
          <p:cNvPicPr>
            <a:picLocks noChangeAspect="1"/>
          </p:cNvPicPr>
          <p:nvPr/>
        </p:nvPicPr>
        <p:blipFill>
          <a:blip r:embed="rId3"/>
          <a:srcRect/>
          <a:stretch/>
        </p:blipFill>
        <p:spPr>
          <a:xfrm>
            <a:off x="7786840" y="1267912"/>
            <a:ext cx="2636131" cy="5367257"/>
          </a:xfrm>
          <a:prstGeom prst="rect">
            <a:avLst/>
          </a:prstGeom>
        </p:spPr>
      </p:pic>
    </p:spTree>
    <p:extLst>
      <p:ext uri="{BB962C8B-B14F-4D97-AF65-F5344CB8AC3E}">
        <p14:creationId xmlns:p14="http://schemas.microsoft.com/office/powerpoint/2010/main" val="364546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Entrega</a:t>
            </a:r>
            <a:r>
              <a:rPr lang="de-DE" dirty="0"/>
              <a:t> de </a:t>
            </a:r>
            <a:r>
              <a:rPr lang="de-DE" dirty="0" err="1"/>
              <a:t>ventas</a:t>
            </a:r>
            <a:endParaRPr lang="de-DE" dirty="0"/>
          </a:p>
        </p:txBody>
      </p:sp>
      <p:sp>
        <p:nvSpPr>
          <p:cNvPr id="3" name="Textplatzhalter 2"/>
          <p:cNvSpPr>
            <a:spLocks noGrp="1"/>
          </p:cNvSpPr>
          <p:nvPr>
            <p:ph type="body" sz="quarter" idx="10"/>
          </p:nvPr>
        </p:nvSpPr>
        <p:spPr>
          <a:xfrm>
            <a:off x="525109" y="1719945"/>
            <a:ext cx="5328000" cy="4484549"/>
          </a:xfrm>
        </p:spPr>
        <p:txBody>
          <a:bodyPr>
            <a:normAutofit/>
          </a:bodyPr>
          <a:lstStyle/>
          <a:p>
            <a:pPr>
              <a:lnSpc>
                <a:spcPct val="150000"/>
              </a:lnSpc>
            </a:pPr>
            <a:r>
              <a:rPr lang="es-ES" sz="1200" dirty="0"/>
              <a:t>Reserve entregas basadas en pedidos, o ad hoc con referencia a un cliente.</a:t>
            </a:r>
          </a:p>
          <a:p>
            <a:pPr marL="285750" indent="-285750">
              <a:lnSpc>
                <a:spcPct val="150000"/>
              </a:lnSpc>
              <a:buSzPct val="100000"/>
              <a:buFont typeface="Wingdings" panose="05000000000000000000" pitchFamily="2" charset="2"/>
              <a:buChar char="§"/>
            </a:pPr>
            <a:r>
              <a:rPr lang="es-ES" sz="1200" dirty="0"/>
              <a:t>Reservar una entrega basada en un pedido de cliente y una factura de reserva</a:t>
            </a:r>
          </a:p>
          <a:p>
            <a:pPr marL="285750" indent="-285750">
              <a:lnSpc>
                <a:spcPct val="150000"/>
              </a:lnSpc>
              <a:buSzPct val="100000"/>
              <a:buFont typeface="Wingdings" panose="05000000000000000000" pitchFamily="2" charset="2"/>
              <a:buChar char="§"/>
            </a:pPr>
            <a:r>
              <a:rPr lang="es-ES" sz="1200" dirty="0"/>
              <a:t> Crear albarán de paquete </a:t>
            </a:r>
          </a:p>
          <a:p>
            <a:pPr marL="285750" indent="-285750">
              <a:lnSpc>
                <a:spcPct val="150000"/>
              </a:lnSpc>
              <a:buSzPct val="100000"/>
              <a:buFont typeface="Wingdings" panose="05000000000000000000" pitchFamily="2" charset="2"/>
              <a:buChar char="§"/>
            </a:pPr>
            <a:r>
              <a:rPr lang="es-ES" sz="1200" dirty="0"/>
              <a:t>Crear entregas conjuntas </a:t>
            </a:r>
          </a:p>
          <a:p>
            <a:pPr marL="285750" indent="-285750">
              <a:lnSpc>
                <a:spcPct val="150000"/>
              </a:lnSpc>
              <a:buSzPct val="100000"/>
              <a:buFont typeface="Wingdings" panose="05000000000000000000" pitchFamily="2" charset="2"/>
              <a:buChar char="§"/>
            </a:pPr>
            <a:r>
              <a:rPr lang="es-ES" sz="1200" dirty="0"/>
              <a:t>Buscar artículos rápidamente </a:t>
            </a:r>
          </a:p>
          <a:p>
            <a:pPr marL="285750" indent="-285750">
              <a:lnSpc>
                <a:spcPct val="150000"/>
              </a:lnSpc>
              <a:buSzPct val="100000"/>
              <a:buFont typeface="Wingdings" panose="05000000000000000000" pitchFamily="2" charset="2"/>
              <a:buChar char="§"/>
            </a:pPr>
            <a:r>
              <a:rPr lang="es-ES" sz="1200" dirty="0"/>
              <a:t>Escaneo de código de barras </a:t>
            </a:r>
          </a:p>
          <a:p>
            <a:pPr marL="285750" indent="-285750">
              <a:lnSpc>
                <a:spcPct val="150000"/>
              </a:lnSpc>
              <a:buSzPct val="100000"/>
              <a:buFont typeface="Wingdings" panose="05000000000000000000" pitchFamily="2" charset="2"/>
              <a:buChar char="§"/>
            </a:pPr>
            <a:r>
              <a:rPr lang="es-ES" sz="1200" dirty="0"/>
              <a:t>Unidades de medida </a:t>
            </a:r>
          </a:p>
          <a:p>
            <a:pPr marL="285750" indent="-285750">
              <a:lnSpc>
                <a:spcPct val="150000"/>
              </a:lnSpc>
              <a:buSzPct val="100000"/>
              <a:buFont typeface="Wingdings" panose="05000000000000000000" pitchFamily="2" charset="2"/>
              <a:buChar char="§"/>
            </a:pPr>
            <a:r>
              <a:rPr lang="es-ES" sz="1200" dirty="0"/>
              <a:t>Lote y números de serie </a:t>
            </a:r>
          </a:p>
          <a:p>
            <a:pPr marL="285750" indent="-285750">
              <a:lnSpc>
                <a:spcPct val="150000"/>
              </a:lnSpc>
              <a:buSzPct val="100000"/>
              <a:buFont typeface="Wingdings" panose="05000000000000000000" pitchFamily="2" charset="2"/>
              <a:buChar char="§"/>
            </a:pPr>
            <a:r>
              <a:rPr lang="es-ES" sz="1200" dirty="0"/>
              <a:t>Ubicaciones de contenedores</a:t>
            </a:r>
            <a:endParaRPr lang="en-US" sz="1600" dirty="0"/>
          </a:p>
          <a:p>
            <a:pPr marL="285750" indent="-285750">
              <a:lnSpc>
                <a:spcPct val="150000"/>
              </a:lnSpc>
              <a:buSzPct val="100000"/>
              <a:buFont typeface="Wingdings" panose="05000000000000000000" pitchFamily="2" charset="2"/>
              <a:buChar char="§"/>
            </a:pPr>
            <a:endParaRPr lang="en-US" sz="14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96854"/>
            <a:ext cx="527822" cy="391582"/>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7" name="Grafik 6">
            <a:extLst>
              <a:ext uri="{FF2B5EF4-FFF2-40B4-BE49-F238E27FC236}">
                <a16:creationId xmlns:a16="http://schemas.microsoft.com/office/drawing/2014/main" id="{308A550B-F954-415C-A0F8-F1F73878F8DA}"/>
              </a:ext>
            </a:extLst>
          </p:cNvPr>
          <p:cNvPicPr>
            <a:picLocks noChangeAspect="1"/>
          </p:cNvPicPr>
          <p:nvPr/>
        </p:nvPicPr>
        <p:blipFill>
          <a:blip r:embed="rId3"/>
          <a:srcRect/>
          <a:stretch/>
        </p:blipFill>
        <p:spPr>
          <a:xfrm>
            <a:off x="7796465" y="1043800"/>
            <a:ext cx="2620603" cy="5335641"/>
          </a:xfrm>
          <a:prstGeom prst="rect">
            <a:avLst/>
          </a:prstGeom>
        </p:spPr>
      </p:pic>
    </p:spTree>
    <p:extLst>
      <p:ext uri="{BB962C8B-B14F-4D97-AF65-F5344CB8AC3E}">
        <p14:creationId xmlns:p14="http://schemas.microsoft.com/office/powerpoint/2010/main" val="2660917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4E796E5-243D-4AFF-9E84-406C58146427}"/>
              </a:ext>
            </a:extLst>
          </p:cNvPr>
          <p:cNvSpPr>
            <a:spLocks noGrp="1"/>
          </p:cNvSpPr>
          <p:nvPr>
            <p:ph type="title"/>
          </p:nvPr>
        </p:nvSpPr>
        <p:spPr/>
        <p:txBody>
          <a:bodyPr/>
          <a:lstStyle/>
          <a:p>
            <a:r>
              <a:rPr lang="de-DE" dirty="0" err="1"/>
              <a:t>Devolución</a:t>
            </a:r>
            <a:r>
              <a:rPr lang="de-DE" dirty="0"/>
              <a:t> de </a:t>
            </a:r>
            <a:r>
              <a:rPr lang="de-DE" dirty="0" err="1"/>
              <a:t>compra</a:t>
            </a:r>
            <a:endParaRPr lang="de-DE" dirty="0"/>
          </a:p>
        </p:txBody>
      </p:sp>
      <p:sp>
        <p:nvSpPr>
          <p:cNvPr id="5" name="Textplatzhalter 4">
            <a:extLst>
              <a:ext uri="{FF2B5EF4-FFF2-40B4-BE49-F238E27FC236}">
                <a16:creationId xmlns:a16="http://schemas.microsoft.com/office/drawing/2014/main" id="{9D68634B-8E3C-4302-B356-A6ECE3F53E76}"/>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es-ES" sz="1200" dirty="0"/>
              <a:t>Reservar la entrega saliente de mercancías devueltas</a:t>
            </a:r>
          </a:p>
          <a:p>
            <a:pPr marL="285750" indent="-285750">
              <a:lnSpc>
                <a:spcPct val="150000"/>
              </a:lnSpc>
              <a:buFont typeface="Wingdings" panose="05000000000000000000" pitchFamily="2" charset="2"/>
              <a:buChar char="§"/>
            </a:pPr>
            <a:r>
              <a:rPr lang="es-ES" sz="1200" dirty="0"/>
              <a:t>Escanee el código de barras para seleccionar la solicitud de devolución por número</a:t>
            </a:r>
          </a:p>
          <a:p>
            <a:pPr marL="285750" indent="-285750">
              <a:lnSpc>
                <a:spcPct val="150000"/>
              </a:lnSpc>
              <a:buFont typeface="Wingdings" panose="05000000000000000000" pitchFamily="2" charset="2"/>
              <a:buChar char="§"/>
            </a:pPr>
            <a:r>
              <a:rPr lang="es-ES" sz="1200" dirty="0"/>
              <a:t>Búsqueda en vivo en la lista de solicitudes de devolución</a:t>
            </a:r>
          </a:p>
          <a:p>
            <a:pPr marL="285750" indent="-285750">
              <a:lnSpc>
                <a:spcPct val="150000"/>
              </a:lnSpc>
              <a:buFont typeface="Wingdings" panose="05000000000000000000" pitchFamily="2" charset="2"/>
              <a:buChar char="§"/>
            </a:pPr>
            <a:r>
              <a:rPr lang="es-ES" sz="1200" dirty="0"/>
              <a:t>Alerta temprana si la cantidad especificada excede la disponible</a:t>
            </a:r>
          </a:p>
          <a:p>
            <a:pPr marL="285750" indent="-285750">
              <a:lnSpc>
                <a:spcPct val="150000"/>
              </a:lnSpc>
              <a:buFont typeface="Wingdings" panose="05000000000000000000" pitchFamily="2" charset="2"/>
              <a:buChar char="§"/>
            </a:pPr>
            <a:r>
              <a:rPr lang="es-ES" sz="1200" dirty="0"/>
              <a:t>Agregar archivos adjuntos de fotos</a:t>
            </a:r>
            <a:endParaRPr lang="de-DE" dirty="0"/>
          </a:p>
        </p:txBody>
      </p:sp>
      <p:pic>
        <p:nvPicPr>
          <p:cNvPr id="8" name="Grafik 7">
            <a:extLst>
              <a:ext uri="{FF2B5EF4-FFF2-40B4-BE49-F238E27FC236}">
                <a16:creationId xmlns:a16="http://schemas.microsoft.com/office/drawing/2014/main" id="{EA23044D-C2F8-4F1D-A57D-508CF9CF94D4}"/>
              </a:ext>
            </a:extLst>
          </p:cNvPr>
          <p:cNvPicPr>
            <a:picLocks noChangeAspect="1"/>
          </p:cNvPicPr>
          <p:nvPr/>
        </p:nvPicPr>
        <p:blipFill>
          <a:blip r:embed="rId2"/>
          <a:srcRect/>
          <a:stretch/>
        </p:blipFill>
        <p:spPr>
          <a:xfrm>
            <a:off x="7736170" y="1244146"/>
            <a:ext cx="2679245" cy="5455038"/>
          </a:xfrm>
          <a:prstGeom prst="rect">
            <a:avLst/>
          </a:prstGeom>
        </p:spPr>
      </p:pic>
      <p:pic>
        <p:nvPicPr>
          <p:cNvPr id="11" name="Grafik 10">
            <a:extLst>
              <a:ext uri="{FF2B5EF4-FFF2-40B4-BE49-F238E27FC236}">
                <a16:creationId xmlns:a16="http://schemas.microsoft.com/office/drawing/2014/main" id="{63F73CAA-082C-86EB-BCAA-BAD0BD144502}"/>
              </a:ext>
            </a:extLst>
          </p:cNvPr>
          <p:cNvPicPr>
            <a:picLocks noChangeAspect="1"/>
          </p:cNvPicPr>
          <p:nvPr/>
        </p:nvPicPr>
        <p:blipFill>
          <a:blip r:embed="rId3"/>
          <a:stretch>
            <a:fillRect/>
          </a:stretch>
        </p:blipFill>
        <p:spPr>
          <a:xfrm>
            <a:off x="404197" y="819578"/>
            <a:ext cx="624976" cy="582085"/>
          </a:xfrm>
          <a:prstGeom prst="rect">
            <a:avLst/>
          </a:prstGeom>
        </p:spPr>
      </p:pic>
      <p:sp>
        <p:nvSpPr>
          <p:cNvPr id="17" name="Rectangle 54">
            <a:extLst>
              <a:ext uri="{FF2B5EF4-FFF2-40B4-BE49-F238E27FC236}">
                <a16:creationId xmlns:a16="http://schemas.microsoft.com/office/drawing/2014/main" id="{9548F520-B698-D476-1559-6F3A86974DBD}"/>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274564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3C2B63C-3B96-4DBF-B0A0-BC9F713E6D5B}"/>
              </a:ext>
            </a:extLst>
          </p:cNvPr>
          <p:cNvSpPr>
            <a:spLocks noGrp="1"/>
          </p:cNvSpPr>
          <p:nvPr>
            <p:ph type="title"/>
          </p:nvPr>
        </p:nvSpPr>
        <p:spPr/>
        <p:txBody>
          <a:bodyPr/>
          <a:lstStyle/>
          <a:p>
            <a:r>
              <a:rPr lang="de-DE" dirty="0" err="1"/>
              <a:t>Devolución</a:t>
            </a:r>
            <a:r>
              <a:rPr lang="de-DE" dirty="0"/>
              <a:t> de </a:t>
            </a:r>
            <a:r>
              <a:rPr lang="de-DE" dirty="0" err="1"/>
              <a:t>ventas</a:t>
            </a:r>
            <a:endParaRPr lang="de-DE" dirty="0"/>
          </a:p>
        </p:txBody>
      </p:sp>
      <p:sp>
        <p:nvSpPr>
          <p:cNvPr id="5" name="Textplatzhalter 4">
            <a:extLst>
              <a:ext uri="{FF2B5EF4-FFF2-40B4-BE49-F238E27FC236}">
                <a16:creationId xmlns:a16="http://schemas.microsoft.com/office/drawing/2014/main" id="{79A4A2E0-F6B9-45DE-BEFD-1EB25C20979D}"/>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es-ES" sz="1200" dirty="0"/>
              <a:t>Reservar la recepción de mercancías devueltas</a:t>
            </a:r>
          </a:p>
          <a:p>
            <a:pPr marL="285750" indent="-285750">
              <a:lnSpc>
                <a:spcPct val="150000"/>
              </a:lnSpc>
              <a:buFont typeface="Wingdings" panose="05000000000000000000" pitchFamily="2" charset="2"/>
              <a:buChar char="§"/>
            </a:pPr>
            <a:r>
              <a:rPr lang="es-ES" sz="1200" dirty="0"/>
              <a:t>Escanee el código de barras para seleccionar la solicitud de devolución por número</a:t>
            </a:r>
          </a:p>
          <a:p>
            <a:pPr marL="285750" indent="-285750">
              <a:lnSpc>
                <a:spcPct val="150000"/>
              </a:lnSpc>
              <a:buFont typeface="Wingdings" panose="05000000000000000000" pitchFamily="2" charset="2"/>
              <a:buChar char="§"/>
            </a:pPr>
            <a:r>
              <a:rPr lang="es-ES" sz="1200" dirty="0"/>
              <a:t>Búsqueda en vivo en la lista de solicitudes de devolución</a:t>
            </a:r>
          </a:p>
          <a:p>
            <a:pPr marL="285750" indent="-285750">
              <a:lnSpc>
                <a:spcPct val="150000"/>
              </a:lnSpc>
              <a:buFont typeface="Wingdings" panose="05000000000000000000" pitchFamily="2" charset="2"/>
              <a:buChar char="§"/>
            </a:pPr>
            <a:r>
              <a:rPr lang="es-ES" sz="1200" dirty="0"/>
              <a:t>Alerta temprana si la cantidad especificada excede la disponible</a:t>
            </a:r>
          </a:p>
          <a:p>
            <a:pPr marL="285750" indent="-285750">
              <a:lnSpc>
                <a:spcPct val="150000"/>
              </a:lnSpc>
              <a:buFont typeface="Wingdings" panose="05000000000000000000" pitchFamily="2" charset="2"/>
              <a:buChar char="§"/>
            </a:pPr>
            <a:r>
              <a:rPr lang="es-ES" sz="1200" dirty="0"/>
              <a:t>Agregar archivos adjuntos de fotos</a:t>
            </a:r>
            <a:endParaRPr lang="de-DE" dirty="0"/>
          </a:p>
        </p:txBody>
      </p:sp>
      <p:sp>
        <p:nvSpPr>
          <p:cNvPr id="9" name="Textfeld 8">
            <a:extLst>
              <a:ext uri="{FF2B5EF4-FFF2-40B4-BE49-F238E27FC236}">
                <a16:creationId xmlns:a16="http://schemas.microsoft.com/office/drawing/2014/main" id="{D458F786-5DD5-4CA9-B151-96CAF08113F1}"/>
              </a:ext>
            </a:extLst>
          </p:cNvPr>
          <p:cNvSpPr txBox="1"/>
          <p:nvPr/>
        </p:nvSpPr>
        <p:spPr>
          <a:xfrm>
            <a:off x="525356" y="1131980"/>
            <a:ext cx="250068" cy="169277"/>
          </a:xfrm>
          <a:prstGeom prst="rect">
            <a:avLst/>
          </a:prstGeom>
          <a:noFill/>
        </p:spPr>
        <p:txBody>
          <a:bodyPr wrap="none" lIns="0" tIns="0" rIns="0" bIns="0" rtlCol="0">
            <a:spAutoFit/>
          </a:bodyPr>
          <a:lstStyle/>
          <a:p>
            <a:pPr fontAlgn="base">
              <a:spcBef>
                <a:spcPct val="50000"/>
              </a:spcBef>
              <a:spcAft>
                <a:spcPct val="0"/>
              </a:spcAft>
              <a:buClr>
                <a:srgbClr val="F0AB00"/>
              </a:buClr>
              <a:buSzPct val="80000"/>
            </a:pPr>
            <a:r>
              <a:rPr lang="en-US" sz="1100" kern="0" dirty="0">
                <a:solidFill>
                  <a:schemeClr val="bg1"/>
                </a:solidFill>
                <a:ea typeface="Arial Unicode MS" pitchFamily="34" charset="-128"/>
                <a:cs typeface="Arial Unicode MS" pitchFamily="34" charset="-128"/>
              </a:rPr>
              <a:t>ION</a:t>
            </a:r>
          </a:p>
        </p:txBody>
      </p:sp>
      <p:pic>
        <p:nvPicPr>
          <p:cNvPr id="3" name="Grafik 2">
            <a:extLst>
              <a:ext uri="{FF2B5EF4-FFF2-40B4-BE49-F238E27FC236}">
                <a16:creationId xmlns:a16="http://schemas.microsoft.com/office/drawing/2014/main" id="{FA051F43-4A60-44EB-92F4-EAE3212FCF44}"/>
              </a:ext>
            </a:extLst>
          </p:cNvPr>
          <p:cNvPicPr>
            <a:picLocks noChangeAspect="1"/>
          </p:cNvPicPr>
          <p:nvPr/>
        </p:nvPicPr>
        <p:blipFill>
          <a:blip r:embed="rId2"/>
          <a:srcRect/>
          <a:stretch/>
        </p:blipFill>
        <p:spPr>
          <a:xfrm>
            <a:off x="7806906" y="1247717"/>
            <a:ext cx="2613170" cy="5320509"/>
          </a:xfrm>
          <a:prstGeom prst="rect">
            <a:avLst/>
          </a:prstGeom>
        </p:spPr>
      </p:pic>
      <p:pic>
        <p:nvPicPr>
          <p:cNvPr id="11" name="Grafik 10">
            <a:extLst>
              <a:ext uri="{FF2B5EF4-FFF2-40B4-BE49-F238E27FC236}">
                <a16:creationId xmlns:a16="http://schemas.microsoft.com/office/drawing/2014/main" id="{0161ABC4-F6D1-4615-4876-170F1ACAE080}"/>
              </a:ext>
            </a:extLst>
          </p:cNvPr>
          <p:cNvPicPr>
            <a:picLocks noChangeAspect="1"/>
          </p:cNvPicPr>
          <p:nvPr/>
        </p:nvPicPr>
        <p:blipFill>
          <a:blip r:embed="rId3"/>
          <a:stretch>
            <a:fillRect/>
          </a:stretch>
        </p:blipFill>
        <p:spPr>
          <a:xfrm>
            <a:off x="412330" y="866013"/>
            <a:ext cx="720891" cy="468698"/>
          </a:xfrm>
          <a:prstGeom prst="rect">
            <a:avLst/>
          </a:prstGeom>
        </p:spPr>
      </p:pic>
      <p:sp>
        <p:nvSpPr>
          <p:cNvPr id="16" name="Rectangle 54">
            <a:extLst>
              <a:ext uri="{FF2B5EF4-FFF2-40B4-BE49-F238E27FC236}">
                <a16:creationId xmlns:a16="http://schemas.microsoft.com/office/drawing/2014/main" id="{F6198455-A3E3-AF56-71EC-6A2BE7A185BE}"/>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652877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Problema</a:t>
            </a:r>
            <a:r>
              <a:rPr lang="de-DE" dirty="0"/>
              <a:t> </a:t>
            </a:r>
            <a:r>
              <a:rPr lang="de-DE" dirty="0" err="1"/>
              <a:t>para</a:t>
            </a:r>
            <a:r>
              <a:rPr lang="de-DE" dirty="0"/>
              <a:t> la </a:t>
            </a:r>
            <a:r>
              <a:rPr lang="de-DE" dirty="0" err="1"/>
              <a:t>producción</a:t>
            </a:r>
            <a:endParaRPr lang="de-DE" dirty="0"/>
          </a:p>
        </p:txBody>
      </p:sp>
      <p:sp>
        <p:nvSpPr>
          <p:cNvPr id="3" name="Textplatzhalter 2"/>
          <p:cNvSpPr>
            <a:spLocks noGrp="1"/>
          </p:cNvSpPr>
          <p:nvPr>
            <p:ph type="body" sz="quarter" idx="10"/>
          </p:nvPr>
        </p:nvSpPr>
        <p:spPr/>
        <p:txBody>
          <a:bodyPr>
            <a:normAutofit/>
          </a:bodyPr>
          <a:lstStyle/>
          <a:p>
            <a:pPr>
              <a:lnSpc>
                <a:spcPct val="150000"/>
              </a:lnSpc>
            </a:pPr>
            <a:r>
              <a:rPr lang="es-ES" sz="1200" dirty="0"/>
              <a:t>Reservar la salida de componentes desde el almacén hasta la producción.</a:t>
            </a:r>
          </a:p>
          <a:p>
            <a:pPr marL="285750" indent="-285750">
              <a:lnSpc>
                <a:spcPct val="150000"/>
              </a:lnSpc>
              <a:buSzPct val="100000"/>
              <a:buFont typeface="Wingdings" panose="05000000000000000000" pitchFamily="2" charset="2"/>
              <a:buChar char="§"/>
            </a:pPr>
            <a:r>
              <a:rPr lang="es-ES" sz="1200" b="0" i="0" dirty="0">
                <a:effectLst/>
              </a:rPr>
              <a:t>Registrar mercancías salientes en relación con la orden de fabricación</a:t>
            </a:r>
          </a:p>
          <a:p>
            <a:pPr marL="285750" indent="-285750">
              <a:lnSpc>
                <a:spcPct val="150000"/>
              </a:lnSpc>
              <a:buSzPct val="100000"/>
              <a:buFont typeface="Wingdings" panose="05000000000000000000" pitchFamily="2" charset="2"/>
              <a:buChar char="§"/>
            </a:pPr>
            <a:r>
              <a:rPr lang="es-ES" sz="1200" b="0" i="0" dirty="0">
                <a:effectLst/>
              </a:rPr>
              <a:t>Soporte para Orden de Producción de Desmontaje</a:t>
            </a:r>
          </a:p>
          <a:p>
            <a:pPr marL="285750" indent="-285750">
              <a:lnSpc>
                <a:spcPct val="150000"/>
              </a:lnSpc>
              <a:buSzPct val="100000"/>
              <a:buFont typeface="Wingdings" panose="05000000000000000000" pitchFamily="2" charset="2"/>
              <a:buChar char="§"/>
            </a:pPr>
            <a:r>
              <a:rPr lang="es-ES" sz="1200" b="0" i="0" dirty="0">
                <a:effectLst/>
              </a:rPr>
              <a:t>Buscar artículos rápidamente</a:t>
            </a:r>
          </a:p>
          <a:p>
            <a:pPr marL="285750" indent="-285750">
              <a:lnSpc>
                <a:spcPct val="150000"/>
              </a:lnSpc>
              <a:buSzPct val="100000"/>
              <a:buFont typeface="Wingdings" panose="05000000000000000000" pitchFamily="2" charset="2"/>
              <a:buChar char="§"/>
            </a:pPr>
            <a:r>
              <a:rPr lang="es-ES" sz="1200" b="0" i="0" dirty="0">
                <a:effectLst/>
              </a:rPr>
              <a:t>Escaneo de código de barras</a:t>
            </a:r>
          </a:p>
          <a:p>
            <a:pPr marL="285750" indent="-285750">
              <a:lnSpc>
                <a:spcPct val="150000"/>
              </a:lnSpc>
              <a:buSzPct val="100000"/>
              <a:buFont typeface="Wingdings" panose="05000000000000000000" pitchFamily="2" charset="2"/>
              <a:buChar char="§"/>
            </a:pPr>
            <a:r>
              <a:rPr lang="es-ES" sz="1200" b="0" i="0" dirty="0">
                <a:effectLst/>
              </a:rPr>
              <a:t>Unidades de medida</a:t>
            </a:r>
          </a:p>
          <a:p>
            <a:pPr marL="285750" indent="-285750">
              <a:lnSpc>
                <a:spcPct val="150000"/>
              </a:lnSpc>
              <a:buSzPct val="100000"/>
              <a:buFont typeface="Wingdings" panose="05000000000000000000" pitchFamily="2" charset="2"/>
              <a:buChar char="§"/>
            </a:pPr>
            <a:r>
              <a:rPr lang="es-ES" sz="1200" b="0" i="0" dirty="0">
                <a:effectLst/>
              </a:rPr>
              <a:t>Lote y números de serie</a:t>
            </a:r>
          </a:p>
          <a:p>
            <a:pPr marL="285750" indent="-285750">
              <a:lnSpc>
                <a:spcPct val="150000"/>
              </a:lnSpc>
              <a:buSzPct val="100000"/>
              <a:buFont typeface="Wingdings" panose="05000000000000000000" pitchFamily="2" charset="2"/>
              <a:buChar char="§"/>
            </a:pPr>
            <a:r>
              <a:rPr lang="es-ES" sz="1200" b="0" i="0" dirty="0">
                <a:effectLst/>
              </a:rPr>
              <a:t>Ubicaciones de contenedores</a:t>
            </a:r>
          </a:p>
          <a:p>
            <a:pPr marL="285750" indent="-285750">
              <a:lnSpc>
                <a:spcPct val="150000"/>
              </a:lnSpc>
              <a:buSzPct val="100000"/>
              <a:buFont typeface="Wingdings" panose="05000000000000000000" pitchFamily="2" charset="2"/>
              <a:buChar char="§"/>
            </a:pPr>
            <a:r>
              <a:rPr lang="es-ES" sz="1200" b="0" i="0" dirty="0">
                <a:effectLst/>
              </a:rPr>
              <a:t>Función de foto</a:t>
            </a:r>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40522"/>
            <a:ext cx="527822" cy="504247"/>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893" y="1283023"/>
            <a:ext cx="2672095" cy="5069716"/>
          </a:xfrm>
          <a:prstGeom prst="rect">
            <a:avLst/>
          </a:prstGeom>
        </p:spPr>
      </p:pic>
    </p:spTree>
    <p:extLst>
      <p:ext uri="{BB962C8B-B14F-4D97-AF65-F5344CB8AC3E}">
        <p14:creationId xmlns:p14="http://schemas.microsoft.com/office/powerpoint/2010/main" val="1782717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t>Recibo</a:t>
            </a:r>
            <a:r>
              <a:rPr lang="de-DE" dirty="0"/>
              <a:t> de </a:t>
            </a:r>
            <a:r>
              <a:rPr lang="de-DE" dirty="0" err="1"/>
              <a:t>Producción</a:t>
            </a:r>
            <a:endParaRPr lang="de-DE" dirty="0"/>
          </a:p>
        </p:txBody>
      </p:sp>
      <p:sp>
        <p:nvSpPr>
          <p:cNvPr id="3" name="Textplatzhalter 2"/>
          <p:cNvSpPr>
            <a:spLocks noGrp="1"/>
          </p:cNvSpPr>
          <p:nvPr>
            <p:ph type="body" sz="quarter" idx="10"/>
          </p:nvPr>
        </p:nvSpPr>
        <p:spPr/>
        <p:txBody>
          <a:bodyPr>
            <a:normAutofit/>
          </a:bodyPr>
          <a:lstStyle/>
          <a:p>
            <a:pPr>
              <a:lnSpc>
                <a:spcPct val="150000"/>
              </a:lnSpc>
            </a:pPr>
            <a:r>
              <a:rPr lang="es-ES" sz="1200" dirty="0"/>
              <a:t>Libro de recibos de productos terminados desde la producción hasta el almacén.</a:t>
            </a:r>
          </a:p>
          <a:p>
            <a:pPr marL="285750" indent="-285750">
              <a:lnSpc>
                <a:spcPct val="150000"/>
              </a:lnSpc>
              <a:buSzPct val="100000"/>
              <a:buFont typeface="Wingdings" panose="05000000000000000000" pitchFamily="2" charset="2"/>
              <a:buChar char="§"/>
            </a:pPr>
            <a:r>
              <a:rPr lang="es-ES" sz="1200" b="0" i="0" dirty="0">
                <a:solidFill>
                  <a:srgbClr val="202020"/>
                </a:solidFill>
                <a:effectLst/>
              </a:rPr>
              <a:t>Registrar mercancías entrantes en relación con la orden de producción</a:t>
            </a:r>
          </a:p>
          <a:p>
            <a:pPr marL="285750" indent="-285750">
              <a:lnSpc>
                <a:spcPct val="150000"/>
              </a:lnSpc>
              <a:buSzPct val="100000"/>
              <a:buFont typeface="Wingdings" panose="05000000000000000000" pitchFamily="2" charset="2"/>
              <a:buChar char="§"/>
            </a:pPr>
            <a:r>
              <a:rPr lang="es-ES" sz="1200" b="0" i="0" dirty="0">
                <a:solidFill>
                  <a:srgbClr val="202020"/>
                </a:solidFill>
                <a:effectLst/>
              </a:rPr>
              <a:t>Soporte para Orden de Producción de Desmontaje</a:t>
            </a:r>
          </a:p>
          <a:p>
            <a:pPr marL="285750" indent="-285750">
              <a:lnSpc>
                <a:spcPct val="150000"/>
              </a:lnSpc>
              <a:buSzPct val="100000"/>
              <a:buFont typeface="Wingdings" panose="05000000000000000000" pitchFamily="2" charset="2"/>
              <a:buChar char="§"/>
            </a:pPr>
            <a:r>
              <a:rPr lang="es-ES" sz="1200" dirty="0">
                <a:solidFill>
                  <a:srgbClr val="202020"/>
                </a:solidFill>
              </a:rPr>
              <a:t>A</a:t>
            </a:r>
            <a:r>
              <a:rPr lang="es-ES" sz="1200" b="0" i="0" dirty="0">
                <a:solidFill>
                  <a:srgbClr val="202020"/>
                </a:solidFill>
                <a:effectLst/>
              </a:rPr>
              <a:t>rtículo de búsqueda rápida</a:t>
            </a:r>
          </a:p>
          <a:p>
            <a:pPr marL="285750" indent="-285750">
              <a:lnSpc>
                <a:spcPct val="150000"/>
              </a:lnSpc>
              <a:buSzPct val="100000"/>
              <a:buFont typeface="Wingdings" panose="05000000000000000000" pitchFamily="2" charset="2"/>
              <a:buChar char="§"/>
            </a:pPr>
            <a:r>
              <a:rPr lang="es-ES" sz="1200" b="0" i="0" dirty="0">
                <a:solidFill>
                  <a:srgbClr val="202020"/>
                </a:solidFill>
                <a:effectLst/>
              </a:rPr>
              <a:t>Escaneo de código de barras</a:t>
            </a:r>
          </a:p>
          <a:p>
            <a:pPr marL="285750" indent="-285750">
              <a:lnSpc>
                <a:spcPct val="150000"/>
              </a:lnSpc>
              <a:buSzPct val="100000"/>
              <a:buFont typeface="Wingdings" panose="05000000000000000000" pitchFamily="2" charset="2"/>
              <a:buChar char="§"/>
            </a:pPr>
            <a:r>
              <a:rPr lang="es-ES" sz="1200" b="0" i="0" dirty="0">
                <a:solidFill>
                  <a:srgbClr val="202020"/>
                </a:solidFill>
                <a:effectLst/>
              </a:rPr>
              <a:t>Unidades de medida</a:t>
            </a:r>
          </a:p>
          <a:p>
            <a:pPr marL="285750" indent="-285750">
              <a:lnSpc>
                <a:spcPct val="150000"/>
              </a:lnSpc>
              <a:buSzPct val="100000"/>
              <a:buFont typeface="Wingdings" panose="05000000000000000000" pitchFamily="2" charset="2"/>
              <a:buChar char="§"/>
            </a:pPr>
            <a:r>
              <a:rPr lang="es-ES" sz="1200" b="0" i="0" dirty="0">
                <a:solidFill>
                  <a:srgbClr val="202020"/>
                </a:solidFill>
                <a:effectLst/>
              </a:rPr>
              <a:t>Lote y números de serie</a:t>
            </a:r>
          </a:p>
          <a:p>
            <a:pPr marL="285750" indent="-285750">
              <a:lnSpc>
                <a:spcPct val="150000"/>
              </a:lnSpc>
              <a:buSzPct val="100000"/>
              <a:buFont typeface="Wingdings" panose="05000000000000000000" pitchFamily="2" charset="2"/>
              <a:buChar char="§"/>
            </a:pPr>
            <a:r>
              <a:rPr lang="es-ES" sz="1200" b="0" i="0" dirty="0">
                <a:solidFill>
                  <a:srgbClr val="202020"/>
                </a:solidFill>
                <a:effectLst/>
              </a:rPr>
              <a:t>Ubicaciones de contenedores</a:t>
            </a:r>
          </a:p>
          <a:p>
            <a:pPr marL="285750" indent="-285750">
              <a:lnSpc>
                <a:spcPct val="150000"/>
              </a:lnSpc>
              <a:buSzPct val="100000"/>
              <a:buFont typeface="Wingdings" panose="05000000000000000000" pitchFamily="2" charset="2"/>
              <a:buChar char="§"/>
            </a:pPr>
            <a:r>
              <a:rPr lang="es-ES" sz="1200" b="0" i="0" dirty="0">
                <a:solidFill>
                  <a:srgbClr val="202020"/>
                </a:solidFill>
                <a:effectLst/>
              </a:rPr>
              <a:t>Función de foto</a:t>
            </a:r>
            <a:endParaRPr lang="en-US"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5109" y="840140"/>
            <a:ext cx="527822" cy="505012"/>
          </a:xfrm>
        </p:spPr>
      </p:pic>
      <p:sp>
        <p:nvSpPr>
          <p:cNvPr id="17"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892" y="1273400"/>
            <a:ext cx="2672096" cy="5069716"/>
          </a:xfrm>
          <a:prstGeom prst="rect">
            <a:avLst/>
          </a:prstGeom>
        </p:spPr>
      </p:pic>
    </p:spTree>
    <p:extLst>
      <p:ext uri="{BB962C8B-B14F-4D97-AF65-F5344CB8AC3E}">
        <p14:creationId xmlns:p14="http://schemas.microsoft.com/office/powerpoint/2010/main" val="131220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err="1"/>
              <a:t>Lista</a:t>
            </a:r>
            <a:r>
              <a:rPr lang="de-DE" dirty="0"/>
              <a:t> de </a:t>
            </a:r>
            <a:r>
              <a:rPr lang="de-DE" dirty="0" err="1"/>
              <a:t>inventario</a:t>
            </a:r>
            <a:endParaRPr lang="de-DE" dirty="0"/>
          </a:p>
        </p:txBody>
      </p:sp>
      <p:sp>
        <p:nvSpPr>
          <p:cNvPr id="3" name="Textplatzhalter 2"/>
          <p:cNvSpPr>
            <a:spLocks noGrp="1"/>
          </p:cNvSpPr>
          <p:nvPr>
            <p:ph type="body" sz="quarter" idx="10"/>
          </p:nvPr>
        </p:nvSpPr>
        <p:spPr/>
        <p:txBody>
          <a:bodyPr>
            <a:normAutofit/>
          </a:bodyPr>
          <a:lstStyle/>
          <a:p>
            <a:pPr>
              <a:lnSpc>
                <a:spcPct val="150000"/>
              </a:lnSpc>
            </a:pPr>
            <a:r>
              <a:rPr lang="es-ES" sz="1200" dirty="0"/>
              <a:t>Eche un vistazo rápido a sus niveles de inventario, incluidos los números de lote y de serie, y un desglose de las ubicaciones de sus contenedores.</a:t>
            </a:r>
          </a:p>
          <a:p>
            <a:pPr marL="285750" indent="-285750">
              <a:lnSpc>
                <a:spcPct val="150000"/>
              </a:lnSpc>
              <a:buSzPct val="100000"/>
              <a:buFont typeface="Wingdings" panose="05000000000000000000" pitchFamily="2" charset="2"/>
              <a:buChar char="§"/>
            </a:pPr>
            <a:r>
              <a:rPr lang="es-ES" sz="1200" dirty="0"/>
              <a:t>Resumen de todos los artículos en el almacén</a:t>
            </a:r>
          </a:p>
          <a:p>
            <a:pPr marL="285750" indent="-285750">
              <a:lnSpc>
                <a:spcPct val="150000"/>
              </a:lnSpc>
              <a:buSzPct val="100000"/>
              <a:buFont typeface="Wingdings" panose="05000000000000000000" pitchFamily="2" charset="2"/>
              <a:buChar char="§"/>
            </a:pPr>
            <a:r>
              <a:rPr lang="es-ES" sz="1200" dirty="0"/>
              <a:t>Búsqueda dinámica</a:t>
            </a:r>
          </a:p>
          <a:p>
            <a:pPr marL="285750" indent="-285750">
              <a:lnSpc>
                <a:spcPct val="150000"/>
              </a:lnSpc>
              <a:buSzPct val="100000"/>
              <a:buFont typeface="Wingdings" panose="05000000000000000000" pitchFamily="2" charset="2"/>
              <a:buChar char="§"/>
            </a:pPr>
            <a:r>
              <a:rPr lang="es-ES" sz="1200" dirty="0"/>
              <a:t>Filtrar por disponibilidad</a:t>
            </a:r>
          </a:p>
          <a:p>
            <a:pPr marL="285750" indent="-285750">
              <a:lnSpc>
                <a:spcPct val="150000"/>
              </a:lnSpc>
              <a:buSzPct val="100000"/>
              <a:buFont typeface="Wingdings" panose="05000000000000000000" pitchFamily="2" charset="2"/>
              <a:buChar char="§"/>
            </a:pPr>
            <a:r>
              <a:rPr lang="es-ES" sz="1200" dirty="0"/>
              <a:t>Cantidades por ubicación de contenedor</a:t>
            </a:r>
          </a:p>
          <a:p>
            <a:pPr marL="285750" indent="-285750">
              <a:lnSpc>
                <a:spcPct val="150000"/>
              </a:lnSpc>
              <a:buSzPct val="100000"/>
              <a:buFont typeface="Wingdings" panose="05000000000000000000" pitchFamily="2" charset="2"/>
              <a:buChar char="§"/>
            </a:pPr>
            <a:r>
              <a:rPr lang="es-ES" sz="1200" dirty="0"/>
              <a:t>Cantidades por número de lote</a:t>
            </a:r>
          </a:p>
          <a:p>
            <a:pPr marL="285750" indent="-285750">
              <a:lnSpc>
                <a:spcPct val="150000"/>
              </a:lnSpc>
              <a:buSzPct val="100000"/>
              <a:buFont typeface="Wingdings" panose="05000000000000000000" pitchFamily="2" charset="2"/>
              <a:buChar char="§"/>
            </a:pPr>
            <a:r>
              <a:rPr lang="es-ES" sz="1200" dirty="0"/>
              <a:t>Números de serie disponibles</a:t>
            </a:r>
            <a:endParaRPr lang="de-DE" sz="16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03999" y="773397"/>
            <a:ext cx="575484" cy="511456"/>
          </a:xfrm>
        </p:spPr>
      </p:pic>
      <p:sp>
        <p:nvSpPr>
          <p:cNvPr id="19"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2" name="Grafik 11">
            <a:extLst>
              <a:ext uri="{FF2B5EF4-FFF2-40B4-BE49-F238E27FC236}">
                <a16:creationId xmlns:a16="http://schemas.microsoft.com/office/drawing/2014/main" id="{3A810D87-C42D-4EFC-B679-474C5F64E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728" y="1281443"/>
            <a:ext cx="2669841" cy="5065439"/>
          </a:xfrm>
          <a:prstGeom prst="rect">
            <a:avLst/>
          </a:prstGeom>
        </p:spPr>
      </p:pic>
    </p:spTree>
    <p:extLst>
      <p:ext uri="{BB962C8B-B14F-4D97-AF65-F5344CB8AC3E}">
        <p14:creationId xmlns:p14="http://schemas.microsoft.com/office/powerpoint/2010/main" val="48573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252" y="1211535"/>
            <a:ext cx="4963879" cy="5191953"/>
          </a:xfrm>
          <a:prstGeom prst="rect">
            <a:avLst/>
          </a:prstGeom>
        </p:spPr>
      </p:pic>
      <p:sp>
        <p:nvSpPr>
          <p:cNvPr id="2" name="Textplatzhalter 1"/>
          <p:cNvSpPr>
            <a:spLocks noGrp="1"/>
          </p:cNvSpPr>
          <p:nvPr>
            <p:ph type="body" sz="quarter" idx="10"/>
          </p:nvPr>
        </p:nvSpPr>
        <p:spPr>
          <a:xfrm>
            <a:off x="503999" y="1620000"/>
            <a:ext cx="7218825" cy="4716000"/>
          </a:xfrm>
        </p:spPr>
        <p:txBody>
          <a:bodyPr>
            <a:normAutofit/>
          </a:bodyPr>
          <a:lstStyle/>
          <a:p>
            <a:pPr>
              <a:lnSpc>
                <a:spcPct val="150000"/>
              </a:lnSpc>
              <a:spcBef>
                <a:spcPts val="0"/>
              </a:spcBef>
            </a:pPr>
            <a:r>
              <a:rPr lang="es-ES" sz="1200" dirty="0"/>
              <a:t>COBI.wms es la solución moderna para una gestión de almacenes sencilla y móvil. La gestión de inventario precisa y optimizada es crucial para su capacidad de cumplir lo prometido, así como para mantener la satisfacción del cliente y el control de costos de inventario.</a:t>
            </a:r>
          </a:p>
          <a:p>
            <a:pPr>
              <a:lnSpc>
                <a:spcPct val="150000"/>
              </a:lnSpc>
              <a:spcBef>
                <a:spcPts val="0"/>
              </a:spcBef>
            </a:pPr>
            <a:endParaRPr lang="en-US" sz="1200" dirty="0"/>
          </a:p>
          <a:p>
            <a:pPr>
              <a:lnSpc>
                <a:spcPct val="150000"/>
              </a:lnSpc>
              <a:spcBef>
                <a:spcPts val="0"/>
              </a:spcBef>
            </a:pPr>
            <a:r>
              <a:rPr lang="es-ES" sz="1200" dirty="0"/>
              <a:t>Como complemento fiable, COBI.wms le ofrece la posibilidad de reservar todas las actividades desde el almacén directamente en SAP Business One. También se pueden manejar múltiples almacenes con y sin ubicaciones de contenedores. Gracias a la implementación simple y la tecnología móvil orientada al futuro, puede aumentar la productividad y la eficiencia de su negocio.</a:t>
            </a:r>
          </a:p>
          <a:p>
            <a:pPr>
              <a:lnSpc>
                <a:spcPct val="150000"/>
              </a:lnSpc>
              <a:spcBef>
                <a:spcPts val="0"/>
              </a:spcBef>
            </a:pPr>
            <a:endParaRPr lang="en-US" sz="1200" dirty="0"/>
          </a:p>
          <a:p>
            <a:pPr marL="285750" indent="-285750">
              <a:lnSpc>
                <a:spcPct val="150000"/>
              </a:lnSpc>
              <a:spcBef>
                <a:spcPts val="0"/>
              </a:spcBef>
              <a:buFont typeface="Wingdings" panose="05000000000000000000" pitchFamily="2" charset="2"/>
              <a:buChar char="§"/>
            </a:pPr>
            <a:r>
              <a:rPr lang="es-ES" sz="1200" dirty="0"/>
              <a:t>Aumente la productividad como resultado del ahorro de tiempo y las transacciones móviles simplificadas</a:t>
            </a:r>
          </a:p>
          <a:p>
            <a:pPr marL="285750" indent="-285750">
              <a:lnSpc>
                <a:spcPct val="150000"/>
              </a:lnSpc>
              <a:spcBef>
                <a:spcPts val="0"/>
              </a:spcBef>
              <a:buFont typeface="Wingdings" panose="05000000000000000000" pitchFamily="2" charset="2"/>
              <a:buChar char="§"/>
            </a:pPr>
            <a:r>
              <a:rPr lang="es-ES" sz="1200" dirty="0"/>
              <a:t>Evite la duplicación de trabajo y elimine el papeleo reservando directamente desde el almacén en SAP Business One</a:t>
            </a:r>
          </a:p>
          <a:p>
            <a:pPr marL="285750" indent="-285750">
              <a:lnSpc>
                <a:spcPct val="150000"/>
              </a:lnSpc>
              <a:spcBef>
                <a:spcPts val="0"/>
              </a:spcBef>
              <a:buFont typeface="Wingdings" panose="05000000000000000000" pitchFamily="2" charset="2"/>
              <a:buChar char="§"/>
            </a:pPr>
            <a:r>
              <a:rPr lang="es-ES" sz="1200" dirty="0"/>
              <a:t>Use de manera fácil e intuitiva cualquier dispositivo Android de su elección</a:t>
            </a:r>
            <a:endParaRPr lang="de-DE" sz="1200" dirty="0"/>
          </a:p>
        </p:txBody>
      </p:sp>
      <p:sp>
        <p:nvSpPr>
          <p:cNvPr id="24" name="Title"/>
          <p:cNvSpPr>
            <a:spLocks noGrp="1"/>
          </p:cNvSpPr>
          <p:nvPr>
            <p:ph type="title"/>
          </p:nvPr>
        </p:nvSpPr>
        <p:spPr bwMode="gray"/>
        <p:txBody>
          <a:bodyPr/>
          <a:lstStyle/>
          <a:p>
            <a:r>
              <a:rPr lang="es-ES" dirty="0"/>
              <a:t>Gestión de almacenes móviles </a:t>
            </a:r>
            <a:r>
              <a:rPr lang="es-ES" dirty="0">
                <a:solidFill>
                  <a:srgbClr val="B31616"/>
                </a:solidFill>
              </a:rPr>
              <a:t>para SAP Business One</a:t>
            </a:r>
            <a:endParaRPr lang="en-US" dirty="0">
              <a:solidFill>
                <a:srgbClr val="B31616"/>
              </a:solidFill>
            </a:endParaRPr>
          </a:p>
        </p:txBody>
      </p:sp>
      <p:sp>
        <p:nvSpPr>
          <p:cNvPr id="16" name="Rectangle 54"/>
          <p:cNvSpPr/>
          <p:nvPr/>
        </p:nvSpPr>
        <p:spPr bwMode="gray">
          <a:xfrm>
            <a:off x="503999" y="41479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602749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070C16-DC3A-4269-A9EF-3E06C6B03A33}"/>
              </a:ext>
            </a:extLst>
          </p:cNvPr>
          <p:cNvSpPr>
            <a:spLocks noGrp="1"/>
          </p:cNvSpPr>
          <p:nvPr>
            <p:ph type="title"/>
          </p:nvPr>
        </p:nvSpPr>
        <p:spPr/>
        <p:txBody>
          <a:bodyPr/>
          <a:lstStyle/>
          <a:p>
            <a:r>
              <a:rPr lang="de-DE" dirty="0"/>
              <a:t>Orden de </a:t>
            </a:r>
            <a:r>
              <a:rPr lang="de-DE" dirty="0" err="1"/>
              <a:t>compra</a:t>
            </a:r>
            <a:endParaRPr lang="de-DE" dirty="0"/>
          </a:p>
        </p:txBody>
      </p:sp>
      <p:sp>
        <p:nvSpPr>
          <p:cNvPr id="5" name="Textplatzhalter 4">
            <a:extLst>
              <a:ext uri="{FF2B5EF4-FFF2-40B4-BE49-F238E27FC236}">
                <a16:creationId xmlns:a16="http://schemas.microsoft.com/office/drawing/2014/main" id="{2E4E3811-4FEB-4A33-A107-DEAEA8BD5E67}"/>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es-ES" sz="1200" dirty="0"/>
              <a:t>Crear una nueva orden de compra</a:t>
            </a:r>
          </a:p>
          <a:p>
            <a:pPr marL="285750" indent="-285750">
              <a:lnSpc>
                <a:spcPct val="150000"/>
              </a:lnSpc>
              <a:buFont typeface="Wingdings" panose="05000000000000000000" pitchFamily="2" charset="2"/>
              <a:buChar char="§"/>
            </a:pPr>
            <a:r>
              <a:rPr lang="es-ES" sz="1200" dirty="0"/>
              <a:t>Escaneo de código de barras</a:t>
            </a:r>
          </a:p>
          <a:p>
            <a:pPr marL="285750" indent="-285750">
              <a:lnSpc>
                <a:spcPct val="150000"/>
              </a:lnSpc>
              <a:buFont typeface="Wingdings" panose="05000000000000000000" pitchFamily="2" charset="2"/>
              <a:buChar char="§"/>
            </a:pPr>
            <a:r>
              <a:rPr lang="es-ES" sz="1200" dirty="0"/>
              <a:t>Búsqueda en vivo en la lista de proveedores</a:t>
            </a:r>
          </a:p>
          <a:p>
            <a:pPr marL="285750" indent="-285750">
              <a:lnSpc>
                <a:spcPct val="150000"/>
              </a:lnSpc>
              <a:buFont typeface="Wingdings" panose="05000000000000000000" pitchFamily="2" charset="2"/>
              <a:buChar char="§"/>
            </a:pPr>
            <a:r>
              <a:rPr lang="es-ES" sz="1200" dirty="0"/>
              <a:t>Unidades de medida</a:t>
            </a:r>
          </a:p>
          <a:p>
            <a:pPr marL="285750" indent="-285750">
              <a:lnSpc>
                <a:spcPct val="150000"/>
              </a:lnSpc>
              <a:buFont typeface="Wingdings" panose="05000000000000000000" pitchFamily="2" charset="2"/>
              <a:buChar char="§"/>
            </a:pPr>
            <a:r>
              <a:rPr lang="es-ES" sz="1200" dirty="0"/>
              <a:t>Función de foto</a:t>
            </a:r>
            <a:endParaRPr lang="en-US" b="0" i="0" dirty="0">
              <a:solidFill>
                <a:srgbClr val="333333"/>
              </a:solidFill>
              <a:effectLst/>
              <a:latin typeface="Arial" panose="020B0604020202020204" pitchFamily="34" charset="0"/>
            </a:endParaRPr>
          </a:p>
          <a:p>
            <a:pPr marL="285750" indent="-285750">
              <a:buFont typeface="Wingdings" panose="05000000000000000000" pitchFamily="2" charset="2"/>
              <a:buChar char="§"/>
            </a:pPr>
            <a:endParaRPr lang="en-US" b="0" i="0" dirty="0">
              <a:solidFill>
                <a:srgbClr val="333333"/>
              </a:solidFill>
              <a:effectLst/>
              <a:latin typeface="Arial" panose="020B0604020202020204" pitchFamily="34" charset="0"/>
            </a:endParaRPr>
          </a:p>
          <a:p>
            <a:pPr marL="285750" indent="-285750">
              <a:buFont typeface="Wingdings" panose="05000000000000000000" pitchFamily="2" charset="2"/>
              <a:buChar char="§"/>
            </a:pPr>
            <a:endParaRPr lang="de-DE" dirty="0"/>
          </a:p>
        </p:txBody>
      </p:sp>
      <p:pic>
        <p:nvPicPr>
          <p:cNvPr id="8" name="Grafik 7">
            <a:extLst>
              <a:ext uri="{FF2B5EF4-FFF2-40B4-BE49-F238E27FC236}">
                <a16:creationId xmlns:a16="http://schemas.microsoft.com/office/drawing/2014/main" id="{28BFE906-DFF2-4279-B7B1-B0ECA18CC9DD}"/>
              </a:ext>
            </a:extLst>
          </p:cNvPr>
          <p:cNvPicPr>
            <a:picLocks noChangeAspect="1"/>
          </p:cNvPicPr>
          <p:nvPr/>
        </p:nvPicPr>
        <p:blipFill>
          <a:blip r:embed="rId2"/>
          <a:srcRect/>
          <a:stretch/>
        </p:blipFill>
        <p:spPr>
          <a:xfrm>
            <a:off x="7738712" y="1270522"/>
            <a:ext cx="2676909" cy="5450284"/>
          </a:xfrm>
          <a:prstGeom prst="rect">
            <a:avLst/>
          </a:prstGeom>
        </p:spPr>
      </p:pic>
      <p:pic>
        <p:nvPicPr>
          <p:cNvPr id="11" name="Bildplatzhalter 3">
            <a:extLst>
              <a:ext uri="{FF2B5EF4-FFF2-40B4-BE49-F238E27FC236}">
                <a16:creationId xmlns:a16="http://schemas.microsoft.com/office/drawing/2014/main" id="{53D97A8F-07AD-CDEB-EE82-3AEA74262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510407" y="825523"/>
            <a:ext cx="557226" cy="534247"/>
          </a:xfrm>
          <a:prstGeom prst="rect">
            <a:avLst/>
          </a:prstGeom>
        </p:spPr>
      </p:pic>
      <p:sp>
        <p:nvSpPr>
          <p:cNvPr id="17" name="Rectangle 54">
            <a:extLst>
              <a:ext uri="{FF2B5EF4-FFF2-40B4-BE49-F238E27FC236}">
                <a16:creationId xmlns:a16="http://schemas.microsoft.com/office/drawing/2014/main" id="{954BC777-02D1-F8AD-B1CB-4076C3B9D4D3}"/>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63933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8070C16-DC3A-4269-A9EF-3E06C6B03A33}"/>
              </a:ext>
            </a:extLst>
          </p:cNvPr>
          <p:cNvSpPr>
            <a:spLocks noGrp="1"/>
          </p:cNvSpPr>
          <p:nvPr>
            <p:ph type="title"/>
          </p:nvPr>
        </p:nvSpPr>
        <p:spPr/>
        <p:txBody>
          <a:bodyPr/>
          <a:lstStyle/>
          <a:p>
            <a:r>
              <a:rPr lang="de-DE" dirty="0" err="1"/>
              <a:t>Solicitar</a:t>
            </a:r>
            <a:r>
              <a:rPr lang="de-DE" dirty="0"/>
              <a:t> </a:t>
            </a:r>
            <a:r>
              <a:rPr lang="de-DE" dirty="0" err="1"/>
              <a:t>pedido</a:t>
            </a:r>
            <a:endParaRPr lang="de-DE" dirty="0"/>
          </a:p>
        </p:txBody>
      </p:sp>
      <p:sp>
        <p:nvSpPr>
          <p:cNvPr id="5" name="Textplatzhalter 4">
            <a:extLst>
              <a:ext uri="{FF2B5EF4-FFF2-40B4-BE49-F238E27FC236}">
                <a16:creationId xmlns:a16="http://schemas.microsoft.com/office/drawing/2014/main" id="{2E4E3811-4FEB-4A33-A107-DEAEA8BD5E67}"/>
              </a:ext>
            </a:extLst>
          </p:cNvPr>
          <p:cNvSpPr>
            <a:spLocks noGrp="1"/>
          </p:cNvSpPr>
          <p:nvPr>
            <p:ph type="body" sz="quarter" idx="10"/>
          </p:nvPr>
        </p:nvSpPr>
        <p:spPr/>
        <p:txBody>
          <a:bodyPr/>
          <a:lstStyle/>
          <a:p>
            <a:pPr marL="285750" indent="-285750">
              <a:lnSpc>
                <a:spcPct val="150000"/>
              </a:lnSpc>
              <a:buFont typeface="Wingdings" panose="05000000000000000000" pitchFamily="2" charset="2"/>
              <a:buChar char="§"/>
            </a:pPr>
            <a:r>
              <a:rPr lang="es-ES" sz="1200" dirty="0"/>
              <a:t>Creación de una solicitud de pedido </a:t>
            </a:r>
          </a:p>
          <a:p>
            <a:pPr marL="285750" indent="-285750">
              <a:lnSpc>
                <a:spcPct val="150000"/>
              </a:lnSpc>
              <a:buFont typeface="Wingdings" panose="05000000000000000000" pitchFamily="2" charset="2"/>
              <a:buChar char="§"/>
            </a:pPr>
            <a:r>
              <a:rPr lang="es-ES" sz="1200" dirty="0"/>
              <a:t>Escáner de código de barras </a:t>
            </a:r>
          </a:p>
          <a:p>
            <a:pPr marL="285750" indent="-285750">
              <a:lnSpc>
                <a:spcPct val="150000"/>
              </a:lnSpc>
              <a:buFont typeface="Wingdings" panose="05000000000000000000" pitchFamily="2" charset="2"/>
              <a:buChar char="§"/>
            </a:pPr>
            <a:r>
              <a:rPr lang="es-ES" sz="1200" dirty="0"/>
              <a:t>unidades de medida</a:t>
            </a:r>
          </a:p>
          <a:p>
            <a:pPr marL="285750" indent="-285750">
              <a:lnSpc>
                <a:spcPct val="150000"/>
              </a:lnSpc>
              <a:buFont typeface="Wingdings" panose="05000000000000000000" pitchFamily="2" charset="2"/>
              <a:buChar char="§"/>
            </a:pPr>
            <a:r>
              <a:rPr lang="es-ES" sz="1200" dirty="0"/>
              <a:t>función de foto</a:t>
            </a:r>
            <a:endParaRPr lang="de-DE" dirty="0"/>
          </a:p>
        </p:txBody>
      </p:sp>
      <p:pic>
        <p:nvPicPr>
          <p:cNvPr id="8" name="Grafik 7">
            <a:extLst>
              <a:ext uri="{FF2B5EF4-FFF2-40B4-BE49-F238E27FC236}">
                <a16:creationId xmlns:a16="http://schemas.microsoft.com/office/drawing/2014/main" id="{28BFE906-DFF2-4279-B7B1-B0ECA18CC9DD}"/>
              </a:ext>
            </a:extLst>
          </p:cNvPr>
          <p:cNvPicPr>
            <a:picLocks noChangeAspect="1"/>
          </p:cNvPicPr>
          <p:nvPr/>
        </p:nvPicPr>
        <p:blipFill>
          <a:blip r:embed="rId2"/>
          <a:srcRect/>
          <a:stretch/>
        </p:blipFill>
        <p:spPr>
          <a:xfrm>
            <a:off x="7738712" y="1270522"/>
            <a:ext cx="2676909" cy="5450284"/>
          </a:xfrm>
          <a:prstGeom prst="rect">
            <a:avLst/>
          </a:prstGeom>
        </p:spPr>
      </p:pic>
      <p:pic>
        <p:nvPicPr>
          <p:cNvPr id="11" name="Bildplatzhalter 3">
            <a:extLst>
              <a:ext uri="{FF2B5EF4-FFF2-40B4-BE49-F238E27FC236}">
                <a16:creationId xmlns:a16="http://schemas.microsoft.com/office/drawing/2014/main" id="{53D97A8F-07AD-CDEB-EE82-3AEA74262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510407" y="825523"/>
            <a:ext cx="557226" cy="534247"/>
          </a:xfrm>
          <a:prstGeom prst="rect">
            <a:avLst/>
          </a:prstGeom>
        </p:spPr>
      </p:pic>
      <p:sp>
        <p:nvSpPr>
          <p:cNvPr id="17" name="Rectangle 54">
            <a:extLst>
              <a:ext uri="{FF2B5EF4-FFF2-40B4-BE49-F238E27FC236}">
                <a16:creationId xmlns:a16="http://schemas.microsoft.com/office/drawing/2014/main" id="{954BC777-02D1-F8AD-B1CB-4076C3B9D4D3}"/>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2342926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79276D0-8CFE-4B2E-9B29-2001A6A4E23C}"/>
              </a:ext>
            </a:extLst>
          </p:cNvPr>
          <p:cNvSpPr>
            <a:spLocks noGrp="1"/>
          </p:cNvSpPr>
          <p:nvPr>
            <p:ph type="title"/>
          </p:nvPr>
        </p:nvSpPr>
        <p:spPr/>
        <p:txBody>
          <a:bodyPr/>
          <a:lstStyle/>
          <a:p>
            <a:r>
              <a:rPr lang="de-DE" dirty="0" err="1"/>
              <a:t>Solicitud</a:t>
            </a:r>
            <a:r>
              <a:rPr lang="de-DE" dirty="0"/>
              <a:t> de </a:t>
            </a:r>
            <a:r>
              <a:rPr lang="de-DE" dirty="0" err="1"/>
              <a:t>transferencia</a:t>
            </a:r>
            <a:endParaRPr lang="de-DE" dirty="0"/>
          </a:p>
        </p:txBody>
      </p:sp>
      <p:sp>
        <p:nvSpPr>
          <p:cNvPr id="5" name="Textplatzhalter 4">
            <a:extLst>
              <a:ext uri="{FF2B5EF4-FFF2-40B4-BE49-F238E27FC236}">
                <a16:creationId xmlns:a16="http://schemas.microsoft.com/office/drawing/2014/main" id="{6830A7DF-037A-4904-BD72-2C73B790C4C1}"/>
              </a:ext>
            </a:extLst>
          </p:cNvPr>
          <p:cNvSpPr>
            <a:spLocks noGrp="1"/>
          </p:cNvSpPr>
          <p:nvPr>
            <p:ph type="body" sz="quarter" idx="10"/>
          </p:nvPr>
        </p:nvSpPr>
        <p:spPr/>
        <p:txBody>
          <a:bodyPr>
            <a:normAutofit/>
          </a:bodyPr>
          <a:lstStyle/>
          <a:p>
            <a:pPr marL="285750" indent="-285750">
              <a:lnSpc>
                <a:spcPct val="150000"/>
              </a:lnSpc>
              <a:buFont typeface="Wingdings" panose="05000000000000000000" pitchFamily="2" charset="2"/>
              <a:buChar char="§"/>
            </a:pPr>
            <a:r>
              <a:rPr lang="es-ES" sz="1200" dirty="0"/>
              <a:t>Crear una nueva solicitud de transferencia</a:t>
            </a:r>
          </a:p>
          <a:p>
            <a:pPr marL="285750" indent="-285750">
              <a:lnSpc>
                <a:spcPct val="150000"/>
              </a:lnSpc>
              <a:buFont typeface="Wingdings" panose="05000000000000000000" pitchFamily="2" charset="2"/>
              <a:buChar char="§"/>
            </a:pPr>
            <a:r>
              <a:rPr lang="es-ES" sz="1200" dirty="0"/>
              <a:t>Escaneo de código de barras  </a:t>
            </a:r>
          </a:p>
          <a:p>
            <a:pPr marL="285750" indent="-285750">
              <a:lnSpc>
                <a:spcPct val="150000"/>
              </a:lnSpc>
              <a:buFont typeface="Wingdings" panose="05000000000000000000" pitchFamily="2" charset="2"/>
              <a:buChar char="§"/>
            </a:pPr>
            <a:r>
              <a:rPr lang="es-ES" sz="1200" dirty="0"/>
              <a:t>Búsqueda en vivo en la lista de elementos</a:t>
            </a:r>
          </a:p>
          <a:p>
            <a:pPr marL="285750" indent="-285750">
              <a:lnSpc>
                <a:spcPct val="150000"/>
              </a:lnSpc>
              <a:buFont typeface="Wingdings" panose="05000000000000000000" pitchFamily="2" charset="2"/>
              <a:buChar char="§"/>
            </a:pPr>
            <a:r>
              <a:rPr lang="es-ES" sz="1200" dirty="0"/>
              <a:t>Unidades de medida</a:t>
            </a:r>
          </a:p>
          <a:p>
            <a:pPr marL="285750" indent="-285750">
              <a:lnSpc>
                <a:spcPct val="150000"/>
              </a:lnSpc>
              <a:buFont typeface="Wingdings" panose="05000000000000000000" pitchFamily="2" charset="2"/>
              <a:buChar char="§"/>
            </a:pPr>
            <a:r>
              <a:rPr lang="es-ES" sz="1200" dirty="0"/>
              <a:t>Función de foto</a:t>
            </a:r>
            <a:endParaRPr lang="de-DE" sz="1600" dirty="0"/>
          </a:p>
        </p:txBody>
      </p:sp>
      <p:pic>
        <p:nvPicPr>
          <p:cNvPr id="8" name="Grafik 7">
            <a:extLst>
              <a:ext uri="{FF2B5EF4-FFF2-40B4-BE49-F238E27FC236}">
                <a16:creationId xmlns:a16="http://schemas.microsoft.com/office/drawing/2014/main" id="{468E45C1-DF9D-4BCD-B97E-5E1DC38CC5CB}"/>
              </a:ext>
            </a:extLst>
          </p:cNvPr>
          <p:cNvPicPr>
            <a:picLocks noChangeAspect="1"/>
          </p:cNvPicPr>
          <p:nvPr/>
        </p:nvPicPr>
        <p:blipFill>
          <a:blip r:embed="rId2"/>
          <a:srcRect/>
          <a:stretch/>
        </p:blipFill>
        <p:spPr>
          <a:xfrm>
            <a:off x="7729087" y="1243500"/>
            <a:ext cx="2682810" cy="5462298"/>
          </a:xfrm>
          <a:prstGeom prst="rect">
            <a:avLst/>
          </a:prstGeom>
        </p:spPr>
      </p:pic>
      <p:pic>
        <p:nvPicPr>
          <p:cNvPr id="10" name="Bildplatzhalter 3">
            <a:extLst>
              <a:ext uri="{FF2B5EF4-FFF2-40B4-BE49-F238E27FC236}">
                <a16:creationId xmlns:a16="http://schemas.microsoft.com/office/drawing/2014/main" id="{E3B4D284-549D-2D9D-903B-8755400FC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black">
          <a:xfrm>
            <a:off x="525109" y="825523"/>
            <a:ext cx="527822" cy="534247"/>
          </a:xfrm>
          <a:prstGeom prst="rect">
            <a:avLst/>
          </a:prstGeom>
        </p:spPr>
      </p:pic>
      <p:sp>
        <p:nvSpPr>
          <p:cNvPr id="13" name="TextBox 60">
            <a:hlinkClick r:id="rId4" action="ppaction://hlinksldjump"/>
            <a:extLst>
              <a:ext uri="{FF2B5EF4-FFF2-40B4-BE49-F238E27FC236}">
                <a16:creationId xmlns:a16="http://schemas.microsoft.com/office/drawing/2014/main" id="{887B6BA5-1800-73AB-11FF-9A1CCBA704A9}"/>
              </a:ext>
            </a:extLst>
          </p:cNvPr>
          <p:cNvSpPr txBox="1"/>
          <p:nvPr/>
        </p:nvSpPr>
        <p:spPr>
          <a:xfrm>
            <a:off x="4415850" y="174748"/>
            <a:ext cx="1763592" cy="269909"/>
          </a:xfrm>
          <a:prstGeom prst="rect">
            <a:avLst/>
          </a:prstGeom>
          <a:noFill/>
        </p:spPr>
        <p:txBody>
          <a:bodyPr wrap="none" lIns="0" tIns="53988" rIns="0" bIns="0" rtlCol="0">
            <a:noAutofit/>
          </a:bodyPr>
          <a:lstStyle/>
          <a:p>
            <a:pPr fontAlgn="base">
              <a:spcBef>
                <a:spcPts val="600"/>
              </a:spcBef>
              <a:spcAft>
                <a:spcPct val="0"/>
              </a:spcAft>
              <a:buClr>
                <a:srgbClr val="F0AB00"/>
              </a:buClr>
              <a:buSzPct val="80000"/>
            </a:pPr>
            <a:r>
              <a:rPr lang="en-GB" sz="1200" dirty="0">
                <a:solidFill>
                  <a:schemeClr val="bg2">
                    <a:lumMod val="75000"/>
                  </a:schemeClr>
                </a:solidFill>
                <a:latin typeface="+mn-lt"/>
              </a:rPr>
              <a:t>Modules</a:t>
            </a:r>
            <a:endParaRPr lang="de-DE" sz="1200" kern="0" dirty="0">
              <a:solidFill>
                <a:schemeClr val="bg2">
                  <a:lumMod val="75000"/>
                </a:schemeClr>
              </a:solidFill>
              <a:latin typeface="+mn-lt"/>
              <a:ea typeface="Arial Unicode MS" pitchFamily="34" charset="-128"/>
              <a:cs typeface="Arial Unicode MS" pitchFamily="34" charset="-128"/>
            </a:endParaRPr>
          </a:p>
        </p:txBody>
      </p:sp>
      <p:sp>
        <p:nvSpPr>
          <p:cNvPr id="15" name="Rectangle 54">
            <a:extLst>
              <a:ext uri="{FF2B5EF4-FFF2-40B4-BE49-F238E27FC236}">
                <a16:creationId xmlns:a16="http://schemas.microsoft.com/office/drawing/2014/main" id="{84C91F6D-CC83-EDF4-5557-FD9F4CF82628}"/>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2473041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64920" y="897635"/>
            <a:ext cx="5110620" cy="369332"/>
          </a:xfrm>
        </p:spPr>
        <p:txBody>
          <a:bodyPr/>
          <a:lstStyle/>
          <a:p>
            <a:r>
              <a:rPr lang="de-DE" dirty="0" err="1"/>
              <a:t>Conteo</a:t>
            </a:r>
            <a:r>
              <a:rPr lang="de-DE" dirty="0"/>
              <a:t> de </a:t>
            </a:r>
            <a:r>
              <a:rPr lang="de-DE" dirty="0" err="1"/>
              <a:t>inventario</a:t>
            </a:r>
            <a:endParaRPr lang="de-DE" dirty="0"/>
          </a:p>
        </p:txBody>
      </p:sp>
      <p:sp>
        <p:nvSpPr>
          <p:cNvPr id="3" name="Textplatzhalter 2"/>
          <p:cNvSpPr>
            <a:spLocks noGrp="1"/>
          </p:cNvSpPr>
          <p:nvPr>
            <p:ph type="body" sz="quarter" idx="10"/>
          </p:nvPr>
        </p:nvSpPr>
        <p:spPr>
          <a:xfrm>
            <a:off x="503999" y="1851435"/>
            <a:ext cx="5110620" cy="4484549"/>
          </a:xfrm>
        </p:spPr>
        <p:txBody>
          <a:bodyPr>
            <a:normAutofit/>
          </a:bodyPr>
          <a:lstStyle/>
          <a:p>
            <a:pPr>
              <a:lnSpc>
                <a:spcPct val="150000"/>
              </a:lnSpc>
            </a:pPr>
            <a:r>
              <a:rPr lang="es-ES" sz="1200" dirty="0"/>
              <a:t>Cuente su inventario en el dispositivo móvil y resérvelo directamente en su lista de contadores digitales.</a:t>
            </a:r>
          </a:p>
          <a:p>
            <a:pPr marL="285750" indent="-285750">
              <a:lnSpc>
                <a:spcPct val="150000"/>
              </a:lnSpc>
              <a:buSzPct val="100000"/>
              <a:buFont typeface="Wingdings" panose="05000000000000000000" pitchFamily="2" charset="2"/>
              <a:buChar char="§"/>
            </a:pPr>
            <a:r>
              <a:rPr lang="es-ES" sz="1200" dirty="0"/>
              <a:t>Mostrar y editar listas de recuento de inventario</a:t>
            </a:r>
          </a:p>
          <a:p>
            <a:pPr marL="285750" indent="-285750">
              <a:lnSpc>
                <a:spcPct val="150000"/>
              </a:lnSpc>
              <a:buSzPct val="100000"/>
              <a:buFont typeface="Wingdings" panose="05000000000000000000" pitchFamily="2" charset="2"/>
              <a:buChar char="§"/>
            </a:pPr>
            <a:r>
              <a:rPr lang="es-ES" sz="1200" dirty="0"/>
              <a:t>Escaneo de código de barras</a:t>
            </a:r>
          </a:p>
          <a:p>
            <a:pPr marL="285750" indent="-285750">
              <a:lnSpc>
                <a:spcPct val="150000"/>
              </a:lnSpc>
              <a:buSzPct val="100000"/>
              <a:buFont typeface="Wingdings" panose="05000000000000000000" pitchFamily="2" charset="2"/>
              <a:buChar char="§"/>
            </a:pPr>
            <a:r>
              <a:rPr lang="es-ES" sz="1200" dirty="0"/>
              <a:t>Unidades de medida</a:t>
            </a:r>
          </a:p>
          <a:p>
            <a:pPr marL="285750" indent="-285750">
              <a:lnSpc>
                <a:spcPct val="150000"/>
              </a:lnSpc>
              <a:buSzPct val="100000"/>
              <a:buFont typeface="Wingdings" panose="05000000000000000000" pitchFamily="2" charset="2"/>
              <a:buChar char="§"/>
            </a:pPr>
            <a:r>
              <a:rPr lang="es-ES" sz="1200" dirty="0"/>
              <a:t>Lote y números de serie</a:t>
            </a:r>
          </a:p>
          <a:p>
            <a:pPr marL="285750" indent="-285750">
              <a:lnSpc>
                <a:spcPct val="150000"/>
              </a:lnSpc>
              <a:buSzPct val="100000"/>
              <a:buFont typeface="Wingdings" panose="05000000000000000000" pitchFamily="2" charset="2"/>
              <a:buChar char="§"/>
            </a:pPr>
            <a:r>
              <a:rPr lang="es-ES" sz="1200" dirty="0"/>
              <a:t>Ubicaciones de contenedores</a:t>
            </a:r>
          </a:p>
          <a:p>
            <a:pPr marL="285750" indent="-285750">
              <a:lnSpc>
                <a:spcPct val="150000"/>
              </a:lnSpc>
              <a:buSzPct val="100000"/>
              <a:buFont typeface="Wingdings" panose="05000000000000000000" pitchFamily="2" charset="2"/>
              <a:buChar char="§"/>
            </a:pPr>
            <a:r>
              <a:rPr lang="es-ES" sz="1200" dirty="0"/>
              <a:t>Función de foto</a:t>
            </a:r>
            <a:endParaRPr lang="de-DE"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89436" y="816373"/>
            <a:ext cx="399166" cy="552547"/>
          </a:xfrm>
        </p:spPr>
      </p:pic>
      <p:sp>
        <p:nvSpPr>
          <p:cNvPr id="21"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12" name="Grafik 11">
            <a:extLst>
              <a:ext uri="{FF2B5EF4-FFF2-40B4-BE49-F238E27FC236}">
                <a16:creationId xmlns:a16="http://schemas.microsoft.com/office/drawing/2014/main" id="{4989CCAC-BE39-4BFD-BF90-CA914BE3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3443" y="1281700"/>
            <a:ext cx="2669406" cy="5064614"/>
          </a:xfrm>
          <a:prstGeom prst="rect">
            <a:avLst/>
          </a:prstGeom>
        </p:spPr>
      </p:pic>
    </p:spTree>
    <p:extLst>
      <p:ext uri="{BB962C8B-B14F-4D97-AF65-F5344CB8AC3E}">
        <p14:creationId xmlns:p14="http://schemas.microsoft.com/office/powerpoint/2010/main" val="332601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1C923C-012B-49B5-8FA7-F215933D744D}"/>
              </a:ext>
            </a:extLst>
          </p:cNvPr>
          <p:cNvSpPr>
            <a:spLocks noGrp="1"/>
          </p:cNvSpPr>
          <p:nvPr>
            <p:ph type="title"/>
          </p:nvPr>
        </p:nvSpPr>
        <p:spPr/>
        <p:txBody>
          <a:bodyPr/>
          <a:lstStyle/>
          <a:p>
            <a:r>
              <a:rPr lang="de-DE" dirty="0" err="1"/>
              <a:t>Impresión</a:t>
            </a:r>
            <a:r>
              <a:rPr lang="de-DE" dirty="0"/>
              <a:t> de </a:t>
            </a:r>
            <a:r>
              <a:rPr lang="de-DE" dirty="0" err="1"/>
              <a:t>etiquetas</a:t>
            </a:r>
            <a:endParaRPr lang="de-DE" dirty="0"/>
          </a:p>
        </p:txBody>
      </p:sp>
      <p:sp>
        <p:nvSpPr>
          <p:cNvPr id="5" name="Textplatzhalter 4">
            <a:extLst>
              <a:ext uri="{FF2B5EF4-FFF2-40B4-BE49-F238E27FC236}">
                <a16:creationId xmlns:a16="http://schemas.microsoft.com/office/drawing/2014/main" id="{852B1BC5-570E-4AB0-A7F6-304991CC4B5A}"/>
              </a:ext>
            </a:extLst>
          </p:cNvPr>
          <p:cNvSpPr>
            <a:spLocks noGrp="1"/>
          </p:cNvSpPr>
          <p:nvPr>
            <p:ph type="body" sz="quarter" idx="10"/>
          </p:nvPr>
        </p:nvSpPr>
        <p:spPr>
          <a:xfrm>
            <a:off x="503998" y="1851436"/>
            <a:ext cx="5439601" cy="2654860"/>
          </a:xfrm>
        </p:spPr>
        <p:txBody>
          <a:bodyPr>
            <a:normAutofit/>
          </a:bodyPr>
          <a:lstStyle/>
          <a:p>
            <a:pPr marL="285750" indent="-285750">
              <a:lnSpc>
                <a:spcPct val="150000"/>
              </a:lnSpc>
              <a:buFont typeface="Wingdings" panose="05000000000000000000" pitchFamily="2" charset="2"/>
              <a:buChar char="§"/>
            </a:pPr>
            <a:r>
              <a:rPr lang="es-ES" sz="1200" dirty="0"/>
              <a:t>Imprima etiquetas de productos directamente desde la aplicación</a:t>
            </a:r>
          </a:p>
          <a:p>
            <a:pPr marL="285750" indent="-285750">
              <a:lnSpc>
                <a:spcPct val="150000"/>
              </a:lnSpc>
              <a:buFont typeface="Wingdings" panose="05000000000000000000" pitchFamily="2" charset="2"/>
              <a:buChar char="§"/>
            </a:pPr>
            <a:r>
              <a:rPr lang="es-ES" sz="1200" dirty="0"/>
              <a:t>Importar plantillas de etiquetas personalizadas</a:t>
            </a:r>
          </a:p>
          <a:p>
            <a:pPr marL="285750" indent="-285750">
              <a:lnSpc>
                <a:spcPct val="150000"/>
              </a:lnSpc>
              <a:buFont typeface="Wingdings" panose="05000000000000000000" pitchFamily="2" charset="2"/>
              <a:buChar char="§"/>
            </a:pPr>
            <a:r>
              <a:rPr lang="es-ES" sz="1200" dirty="0"/>
              <a:t>Imprima a través de los servicios de impresión estándar del sistema Android</a:t>
            </a:r>
          </a:p>
          <a:p>
            <a:pPr marL="285750" indent="-285750">
              <a:lnSpc>
                <a:spcPct val="150000"/>
              </a:lnSpc>
              <a:buFont typeface="Wingdings" panose="05000000000000000000" pitchFamily="2" charset="2"/>
              <a:buChar char="§"/>
            </a:pPr>
            <a:r>
              <a:rPr lang="es-ES" sz="1200" dirty="0"/>
              <a:t>Imprima conectándose a una impresora de etiquetas con capacidad de red y compatible con ZPL</a:t>
            </a:r>
            <a:endParaRPr lang="en-US" sz="1200" dirty="0"/>
          </a:p>
        </p:txBody>
      </p:sp>
      <p:pic>
        <p:nvPicPr>
          <p:cNvPr id="3" name="Grafik 2">
            <a:extLst>
              <a:ext uri="{FF2B5EF4-FFF2-40B4-BE49-F238E27FC236}">
                <a16:creationId xmlns:a16="http://schemas.microsoft.com/office/drawing/2014/main" id="{63AC15E7-EC87-4702-9454-07B4CF231312}"/>
              </a:ext>
            </a:extLst>
          </p:cNvPr>
          <p:cNvPicPr>
            <a:picLocks noChangeAspect="1"/>
          </p:cNvPicPr>
          <p:nvPr/>
        </p:nvPicPr>
        <p:blipFill>
          <a:blip r:embed="rId2"/>
          <a:srcRect/>
          <a:stretch/>
        </p:blipFill>
        <p:spPr>
          <a:xfrm>
            <a:off x="7748337" y="1257341"/>
            <a:ext cx="2662636" cy="5421222"/>
          </a:xfrm>
          <a:prstGeom prst="rect">
            <a:avLst/>
          </a:prstGeom>
        </p:spPr>
      </p:pic>
      <p:pic>
        <p:nvPicPr>
          <p:cNvPr id="23" name="Grafik 22">
            <a:extLst>
              <a:ext uri="{FF2B5EF4-FFF2-40B4-BE49-F238E27FC236}">
                <a16:creationId xmlns:a16="http://schemas.microsoft.com/office/drawing/2014/main" id="{E7B7D5C8-0A10-EBE6-F60C-A586D18866C7}"/>
              </a:ext>
            </a:extLst>
          </p:cNvPr>
          <p:cNvPicPr>
            <a:picLocks noChangeAspect="1"/>
          </p:cNvPicPr>
          <p:nvPr/>
        </p:nvPicPr>
        <p:blipFill>
          <a:blip r:embed="rId3"/>
          <a:stretch>
            <a:fillRect/>
          </a:stretch>
        </p:blipFill>
        <p:spPr>
          <a:xfrm>
            <a:off x="410528" y="720016"/>
            <a:ext cx="787845" cy="679966"/>
          </a:xfrm>
          <a:prstGeom prst="rect">
            <a:avLst/>
          </a:prstGeom>
        </p:spPr>
      </p:pic>
      <p:sp>
        <p:nvSpPr>
          <p:cNvPr id="12" name="Rectangle 54">
            <a:extLst>
              <a:ext uri="{FF2B5EF4-FFF2-40B4-BE49-F238E27FC236}">
                <a16:creationId xmlns:a16="http://schemas.microsoft.com/office/drawing/2014/main" id="{45425A50-5E8D-234A-F4BF-370DD7AA2F7E}"/>
              </a:ext>
            </a:extLst>
          </p:cNvPr>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2662749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A53A2987-CFDF-421C-B406-5A012AA6ADC0}"/>
              </a:ext>
            </a:extLst>
          </p:cNvPr>
          <p:cNvSpPr>
            <a:spLocks noGrp="1"/>
          </p:cNvSpPr>
          <p:nvPr>
            <p:ph type="body" sz="quarter" idx="10"/>
          </p:nvPr>
        </p:nvSpPr>
        <p:spPr>
          <a:xfrm>
            <a:off x="504001" y="1345760"/>
            <a:ext cx="10917373" cy="664195"/>
          </a:xfrm>
        </p:spPr>
        <p:txBody>
          <a:bodyPr>
            <a:normAutofit/>
          </a:bodyPr>
          <a:lstStyle/>
          <a:p>
            <a:pPr>
              <a:lnSpc>
                <a:spcPct val="150000"/>
              </a:lnSpc>
            </a:pPr>
            <a:r>
              <a:rPr lang="es-ES" sz="1200" dirty="0"/>
              <a:t>COBI.wms ofrece al usuario deshabilitar/habilitar funciones en cualquier momento. Haga clic en Opciones en la aplicación y diseñe COBI.wms de acuerdo con el flujo de trabajo de su empresa.</a:t>
            </a:r>
            <a:endParaRPr lang="de-DE" sz="1200" b="1" dirty="0"/>
          </a:p>
        </p:txBody>
      </p:sp>
      <p:sp>
        <p:nvSpPr>
          <p:cNvPr id="4" name="Titel 3">
            <a:extLst>
              <a:ext uri="{FF2B5EF4-FFF2-40B4-BE49-F238E27FC236}">
                <a16:creationId xmlns:a16="http://schemas.microsoft.com/office/drawing/2014/main" id="{2B9C749B-C065-4603-A515-8B3CCD0DF9D1}"/>
              </a:ext>
            </a:extLst>
          </p:cNvPr>
          <p:cNvSpPr>
            <a:spLocks noGrp="1"/>
          </p:cNvSpPr>
          <p:nvPr>
            <p:ph type="title"/>
          </p:nvPr>
        </p:nvSpPr>
        <p:spPr/>
        <p:txBody>
          <a:bodyPr/>
          <a:lstStyle/>
          <a:p>
            <a:r>
              <a:rPr lang="de-DE" dirty="0" err="1"/>
              <a:t>Más</a:t>
            </a:r>
            <a:r>
              <a:rPr lang="de-DE" dirty="0"/>
              <a:t> </a:t>
            </a:r>
            <a:r>
              <a:rPr lang="de-DE" dirty="0" err="1"/>
              <a:t>ajustes</a:t>
            </a:r>
            <a:endParaRPr lang="de-DE" dirty="0"/>
          </a:p>
        </p:txBody>
      </p:sp>
      <p:sp>
        <p:nvSpPr>
          <p:cNvPr id="7" name="Textplatzhalter 4">
            <a:extLst>
              <a:ext uri="{FF2B5EF4-FFF2-40B4-BE49-F238E27FC236}">
                <a16:creationId xmlns:a16="http://schemas.microsoft.com/office/drawing/2014/main" id="{F378451F-EAB8-4B36-9767-4C52270B2FCB}"/>
              </a:ext>
            </a:extLst>
          </p:cNvPr>
          <p:cNvSpPr txBox="1">
            <a:spLocks/>
          </p:cNvSpPr>
          <p:nvPr/>
        </p:nvSpPr>
        <p:spPr bwMode="black">
          <a:xfrm>
            <a:off x="4287671" y="2171878"/>
            <a:ext cx="3567856" cy="4686121"/>
          </a:xfrm>
          <a:prstGeom prst="rect">
            <a:avLst/>
          </a:prstGeom>
        </p:spPr>
        <p:txBody>
          <a:bodyPr vert="horz" lIns="0" tIns="0" rIns="0" bIns="0" rtlCol="0">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err="1"/>
              <a:t>Entrega</a:t>
            </a:r>
            <a:endParaRPr lang="de-DE" sz="1200" b="1" dirty="0"/>
          </a:p>
          <a:p>
            <a:pPr marL="285750" indent="-285750">
              <a:spcBef>
                <a:spcPts val="0"/>
              </a:spcBef>
              <a:spcAft>
                <a:spcPts val="600"/>
              </a:spcAft>
              <a:buFont typeface="Wingdings" panose="05000000000000000000" pitchFamily="2" charset="2"/>
              <a:buChar char="§"/>
            </a:pPr>
            <a:r>
              <a:rPr lang="es-ES" sz="1200" dirty="0"/>
              <a:t>Copie la fecha de entrega de la orden de venta</a:t>
            </a:r>
          </a:p>
          <a:p>
            <a:pPr marL="285750" indent="-285750">
              <a:spcBef>
                <a:spcPts val="0"/>
              </a:spcBef>
              <a:spcAft>
                <a:spcPts val="600"/>
              </a:spcAft>
              <a:buFont typeface="Wingdings" panose="05000000000000000000" pitchFamily="2" charset="2"/>
              <a:buChar char="§"/>
            </a:pPr>
            <a:r>
              <a:rPr lang="es-ES" sz="1200" dirty="0"/>
              <a:t>Albaranes de entrega</a:t>
            </a:r>
          </a:p>
          <a:p>
            <a:pPr marL="285750" indent="-285750">
              <a:spcBef>
                <a:spcPts val="0"/>
              </a:spcBef>
              <a:spcAft>
                <a:spcPts val="600"/>
              </a:spcAft>
              <a:buFont typeface="Wingdings" panose="05000000000000000000" pitchFamily="2" charset="2"/>
              <a:buChar char="§"/>
            </a:pPr>
            <a:r>
              <a:rPr lang="es-ES" sz="1200" dirty="0"/>
              <a:t>Albaranes de entrega/Flujo de trabajo unificado</a:t>
            </a:r>
          </a:p>
          <a:p>
            <a:pPr marL="285750" indent="-285750">
              <a:spcBef>
                <a:spcPts val="0"/>
              </a:spcBef>
              <a:spcAft>
                <a:spcPts val="600"/>
              </a:spcAft>
              <a:buFont typeface="Wingdings" panose="05000000000000000000" pitchFamily="2" charset="2"/>
              <a:buChar char="§"/>
            </a:pPr>
            <a:r>
              <a:rPr lang="es-ES" sz="1200" dirty="0"/>
              <a:t>Generación de albaranes de entrega/SSCC</a:t>
            </a:r>
          </a:p>
          <a:p>
            <a:pPr marL="285750" indent="-285750">
              <a:spcBef>
                <a:spcPts val="0"/>
              </a:spcBef>
              <a:spcAft>
                <a:spcPts val="600"/>
              </a:spcAft>
              <a:buFont typeface="Wingdings" panose="05000000000000000000" pitchFamily="2" charset="2"/>
              <a:buChar char="§"/>
            </a:pPr>
            <a:r>
              <a:rPr lang="es-ES" sz="1200" dirty="0"/>
              <a:t>Entrega de albaranes/lotes y series</a:t>
            </a:r>
          </a:p>
          <a:p>
            <a:pPr marL="285750" indent="-285750">
              <a:spcBef>
                <a:spcPts val="0"/>
              </a:spcBef>
              <a:spcAft>
                <a:spcPts val="600"/>
              </a:spcAft>
              <a:buFont typeface="Wingdings" panose="05000000000000000000" pitchFamily="2" charset="2"/>
              <a:buChar char="§"/>
            </a:pPr>
            <a:r>
              <a:rPr lang="es-ES" sz="1200" dirty="0"/>
              <a:t>Firma como comentario de documento</a:t>
            </a:r>
          </a:p>
          <a:p>
            <a:pPr marL="285750" indent="-285750">
              <a:spcBef>
                <a:spcPts val="0"/>
              </a:spcBef>
              <a:spcAft>
                <a:spcPts val="600"/>
              </a:spcAft>
              <a:buFont typeface="Wingdings" panose="05000000000000000000" pitchFamily="2" charset="2"/>
              <a:buChar char="§"/>
            </a:pPr>
            <a:endParaRPr lang="de-DE" sz="1200" dirty="0"/>
          </a:p>
          <a:p>
            <a:pPr>
              <a:spcBef>
                <a:spcPts val="0"/>
              </a:spcBef>
              <a:spcAft>
                <a:spcPts val="600"/>
              </a:spcAft>
            </a:pPr>
            <a:r>
              <a:rPr lang="de-DE" sz="1200" b="1" dirty="0" err="1"/>
              <a:t>Misceláneos</a:t>
            </a:r>
            <a:endParaRPr lang="de-DE" sz="1200" b="1" dirty="0"/>
          </a:p>
          <a:p>
            <a:pPr marL="285750" indent="-285750">
              <a:spcBef>
                <a:spcPts val="0"/>
              </a:spcBef>
              <a:spcAft>
                <a:spcPts val="600"/>
              </a:spcAft>
              <a:buFont typeface="Wingdings" panose="05000000000000000000" pitchFamily="2" charset="2"/>
              <a:buChar char="§"/>
            </a:pPr>
            <a:r>
              <a:rPr lang="es-ES" sz="1200" dirty="0"/>
              <a:t>Mostrar artículos que no están en el inventario en la lista de artículos</a:t>
            </a:r>
          </a:p>
          <a:p>
            <a:pPr marL="285750" indent="-285750">
              <a:spcBef>
                <a:spcPts val="0"/>
              </a:spcBef>
              <a:spcAft>
                <a:spcPts val="600"/>
              </a:spcAft>
              <a:buFont typeface="Wingdings" panose="05000000000000000000" pitchFamily="2" charset="2"/>
              <a:buChar char="§"/>
            </a:pPr>
            <a:r>
              <a:rPr lang="es-ES" sz="1200" dirty="0"/>
              <a:t>Permitir existencias negativas</a:t>
            </a:r>
          </a:p>
          <a:p>
            <a:pPr marL="285750" indent="-285750">
              <a:spcBef>
                <a:spcPts val="0"/>
              </a:spcBef>
              <a:spcAft>
                <a:spcPts val="600"/>
              </a:spcAft>
              <a:buFont typeface="Wingdings" panose="05000000000000000000" pitchFamily="2" charset="2"/>
              <a:buChar char="§"/>
            </a:pPr>
            <a:r>
              <a:rPr lang="es-ES" sz="1200" dirty="0"/>
              <a:t>Seleccionar automáticamente la ubicación predeterminada del contenedor del artículo</a:t>
            </a:r>
          </a:p>
          <a:p>
            <a:pPr marL="285750" indent="-285750">
              <a:spcBef>
                <a:spcPts val="0"/>
              </a:spcBef>
              <a:spcAft>
                <a:spcPts val="600"/>
              </a:spcAft>
              <a:buFont typeface="Wingdings" panose="05000000000000000000" pitchFamily="2" charset="2"/>
              <a:buChar char="§"/>
            </a:pPr>
            <a:r>
              <a:rPr lang="de-DE" sz="1200" dirty="0" err="1"/>
              <a:t>permitir</a:t>
            </a:r>
            <a:r>
              <a:rPr lang="de-DE" sz="1200" dirty="0"/>
              <a:t> </a:t>
            </a:r>
            <a:r>
              <a:rPr lang="de-DE" sz="1200" dirty="0" err="1"/>
              <a:t>documentos</a:t>
            </a:r>
            <a:r>
              <a:rPr lang="de-DE" sz="1200" dirty="0"/>
              <a:t> de </a:t>
            </a:r>
            <a:r>
              <a:rPr lang="de-DE" sz="1200" dirty="0" err="1"/>
              <a:t>reserva</a:t>
            </a:r>
            <a:r>
              <a:rPr lang="de-DE" sz="1200" dirty="0"/>
              <a:t> </a:t>
            </a:r>
            <a:r>
              <a:rPr lang="de-DE" sz="1200" dirty="0" err="1"/>
              <a:t>como</a:t>
            </a:r>
            <a:r>
              <a:rPr lang="de-DE" sz="1200" dirty="0"/>
              <a:t> </a:t>
            </a:r>
            <a:r>
              <a:rPr lang="de-DE" sz="1200" dirty="0" err="1"/>
              <a:t>borrador</a:t>
            </a:r>
            <a:endParaRPr lang="de-DE" sz="1200" dirty="0"/>
          </a:p>
          <a:p>
            <a:pPr marL="285750" indent="-285750">
              <a:spcBef>
                <a:spcPts val="0"/>
              </a:spcBef>
              <a:spcAft>
                <a:spcPts val="600"/>
              </a:spcAft>
              <a:buFont typeface="Wingdings" panose="05000000000000000000" pitchFamily="2" charset="2"/>
              <a:buChar char="§"/>
            </a:pPr>
            <a:r>
              <a:rPr lang="de-DE" sz="1200" dirty="0" err="1"/>
              <a:t>Nombre</a:t>
            </a:r>
            <a:r>
              <a:rPr lang="de-DE" sz="1200" dirty="0"/>
              <a:t> de </a:t>
            </a:r>
            <a:r>
              <a:rPr lang="de-DE" sz="1200" dirty="0" err="1"/>
              <a:t>usuario</a:t>
            </a:r>
            <a:r>
              <a:rPr lang="de-DE" sz="1200" dirty="0"/>
              <a:t> </a:t>
            </a:r>
            <a:r>
              <a:rPr lang="de-DE" sz="1200" dirty="0" err="1"/>
              <a:t>como</a:t>
            </a:r>
            <a:r>
              <a:rPr lang="de-DE" sz="1200" dirty="0"/>
              <a:t> </a:t>
            </a:r>
            <a:r>
              <a:rPr lang="de-DE" sz="1200" dirty="0" err="1"/>
              <a:t>comentario</a:t>
            </a:r>
            <a:r>
              <a:rPr lang="de-DE" sz="1200" dirty="0"/>
              <a:t> del </a:t>
            </a:r>
            <a:r>
              <a:rPr lang="de-DE" sz="1200" dirty="0" err="1"/>
              <a:t>documento</a:t>
            </a:r>
            <a:endParaRPr lang="de-DE" sz="1200" dirty="0"/>
          </a:p>
          <a:p>
            <a:pPr marL="285750" indent="-285750">
              <a:spcBef>
                <a:spcPts val="0"/>
              </a:spcBef>
              <a:spcAft>
                <a:spcPts val="600"/>
              </a:spcAft>
              <a:buFont typeface="Wingdings" panose="05000000000000000000" pitchFamily="2" charset="2"/>
              <a:buChar char="§"/>
            </a:pPr>
            <a:r>
              <a:rPr lang="de-DE" sz="1200" dirty="0" err="1"/>
              <a:t>No</a:t>
            </a:r>
            <a:r>
              <a:rPr lang="de-DE" sz="1200" dirty="0"/>
              <a:t> </a:t>
            </a:r>
            <a:r>
              <a:rPr lang="de-DE" sz="1200" dirty="0" err="1"/>
              <a:t>permita</a:t>
            </a:r>
            <a:r>
              <a:rPr lang="de-DE" sz="1200" dirty="0"/>
              <a:t> </a:t>
            </a:r>
            <a:r>
              <a:rPr lang="de-DE" sz="1200" dirty="0" err="1"/>
              <a:t>exceso</a:t>
            </a:r>
            <a:r>
              <a:rPr lang="de-DE" sz="1200" dirty="0"/>
              <a:t> de </a:t>
            </a:r>
            <a:r>
              <a:rPr lang="de-DE" sz="1200" dirty="0" err="1"/>
              <a:t>cantidad</a:t>
            </a:r>
            <a:endParaRPr lang="de-DE" sz="1200" dirty="0"/>
          </a:p>
          <a:p>
            <a:pPr marL="285750" indent="-285750">
              <a:spcBef>
                <a:spcPts val="0"/>
              </a:spcBef>
              <a:spcAft>
                <a:spcPts val="600"/>
              </a:spcAft>
              <a:buFont typeface="Wingdings" panose="05000000000000000000" pitchFamily="2" charset="2"/>
              <a:buChar char="§"/>
            </a:pPr>
            <a:endParaRPr lang="de-DE" sz="1200" dirty="0"/>
          </a:p>
        </p:txBody>
      </p:sp>
      <p:sp>
        <p:nvSpPr>
          <p:cNvPr id="9" name="Textplatzhalter 4">
            <a:extLst>
              <a:ext uri="{FF2B5EF4-FFF2-40B4-BE49-F238E27FC236}">
                <a16:creationId xmlns:a16="http://schemas.microsoft.com/office/drawing/2014/main" id="{D92D4BD6-C3A8-77A7-DEFE-892B0179BD7C}"/>
              </a:ext>
            </a:extLst>
          </p:cNvPr>
          <p:cNvSpPr txBox="1">
            <a:spLocks/>
          </p:cNvSpPr>
          <p:nvPr/>
        </p:nvSpPr>
        <p:spPr bwMode="black">
          <a:xfrm>
            <a:off x="504001" y="2171880"/>
            <a:ext cx="3420000" cy="360000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pt-BR" sz="1200" b="1" dirty="0"/>
              <a:t>Escaneo de código de barras</a:t>
            </a:r>
          </a:p>
          <a:p>
            <a:pPr marL="285750" indent="-285750">
              <a:spcBef>
                <a:spcPts val="0"/>
              </a:spcBef>
              <a:spcAft>
                <a:spcPts val="600"/>
              </a:spcAft>
              <a:buFont typeface="Wingdings" panose="05000000000000000000" pitchFamily="2" charset="2"/>
              <a:buChar char="§"/>
            </a:pPr>
            <a:r>
              <a:rPr lang="de-DE" sz="1200" dirty="0" err="1"/>
              <a:t>Escanea</a:t>
            </a:r>
            <a:r>
              <a:rPr lang="de-DE" sz="1200" dirty="0"/>
              <a:t> </a:t>
            </a:r>
            <a:r>
              <a:rPr lang="de-DE" sz="1200" dirty="0" err="1"/>
              <a:t>para</a:t>
            </a:r>
            <a:r>
              <a:rPr lang="de-DE" sz="1200" dirty="0"/>
              <a:t> </a:t>
            </a:r>
            <a:r>
              <a:rPr lang="de-DE" sz="1200" dirty="0" err="1"/>
              <a:t>agregar</a:t>
            </a:r>
            <a:r>
              <a:rPr lang="de-DE" sz="1200" dirty="0"/>
              <a:t> </a:t>
            </a:r>
            <a:r>
              <a:rPr lang="de-DE" sz="1200" dirty="0" err="1"/>
              <a:t>cantidad</a:t>
            </a:r>
            <a:endParaRPr lang="de-DE" sz="1200" dirty="0"/>
          </a:p>
          <a:p>
            <a:pPr marL="285750" indent="-285750">
              <a:spcBef>
                <a:spcPts val="0"/>
              </a:spcBef>
              <a:spcAft>
                <a:spcPts val="600"/>
              </a:spcAft>
              <a:buFont typeface="Wingdings" panose="05000000000000000000" pitchFamily="2" charset="2"/>
              <a:buChar char="§"/>
            </a:pPr>
            <a:r>
              <a:rPr lang="de-DE" sz="1200" dirty="0" err="1"/>
              <a:t>Escaneo</a:t>
            </a:r>
            <a:r>
              <a:rPr lang="de-DE" sz="1200" dirty="0"/>
              <a:t> de </a:t>
            </a:r>
            <a:r>
              <a:rPr lang="de-DE" sz="1200" dirty="0" err="1"/>
              <a:t>código</a:t>
            </a:r>
            <a:r>
              <a:rPr lang="de-DE" sz="1200" dirty="0"/>
              <a:t> de </a:t>
            </a:r>
            <a:r>
              <a:rPr lang="de-DE" sz="1200" dirty="0" err="1"/>
              <a:t>barras</a:t>
            </a:r>
            <a:r>
              <a:rPr lang="de-DE" sz="1200" dirty="0"/>
              <a:t> a </a:t>
            </a:r>
            <a:r>
              <a:rPr lang="de-DE" sz="1200" dirty="0" err="1"/>
              <a:t>través</a:t>
            </a:r>
            <a:r>
              <a:rPr lang="de-DE" sz="1200" dirty="0"/>
              <a:t> del </a:t>
            </a:r>
            <a:r>
              <a:rPr lang="de-DE" sz="1200" dirty="0" err="1"/>
              <a:t>teclado</a:t>
            </a:r>
            <a:r>
              <a:rPr lang="de-DE" sz="1200" dirty="0"/>
              <a:t> Bluetooth</a:t>
            </a:r>
          </a:p>
          <a:p>
            <a:pPr marL="285750" indent="-285750">
              <a:spcBef>
                <a:spcPts val="0"/>
              </a:spcBef>
              <a:spcAft>
                <a:spcPts val="600"/>
              </a:spcAft>
              <a:buFont typeface="Wingdings" panose="05000000000000000000" pitchFamily="2" charset="2"/>
              <a:buChar char="§"/>
            </a:pPr>
            <a:endParaRPr lang="de-DE" sz="1200" dirty="0"/>
          </a:p>
          <a:p>
            <a:pPr marL="285750" indent="-285750">
              <a:spcBef>
                <a:spcPts val="0"/>
              </a:spcBef>
              <a:spcAft>
                <a:spcPts val="600"/>
              </a:spcAft>
              <a:buFont typeface="Wingdings" panose="05000000000000000000" pitchFamily="2" charset="2"/>
              <a:buChar char="§"/>
            </a:pPr>
            <a:endParaRPr lang="de-DE" sz="1200" dirty="0"/>
          </a:p>
          <a:p>
            <a:pPr marL="285750" indent="-285750">
              <a:spcBef>
                <a:spcPts val="0"/>
              </a:spcBef>
              <a:spcAft>
                <a:spcPts val="600"/>
              </a:spcAft>
              <a:buFont typeface="Wingdings" panose="05000000000000000000" pitchFamily="2" charset="2"/>
              <a:buChar char="§"/>
            </a:pPr>
            <a:endParaRPr lang="de-DE" sz="1200" dirty="0"/>
          </a:p>
          <a:p>
            <a:pPr marL="285750" indent="-285750">
              <a:spcBef>
                <a:spcPts val="0"/>
              </a:spcBef>
              <a:spcAft>
                <a:spcPts val="600"/>
              </a:spcAft>
              <a:buFont typeface="Wingdings" panose="05000000000000000000" pitchFamily="2" charset="2"/>
              <a:buChar char="§"/>
            </a:pPr>
            <a:endParaRPr lang="de-DE" sz="1200" dirty="0"/>
          </a:p>
          <a:p>
            <a:pPr>
              <a:spcBef>
                <a:spcPts val="0"/>
              </a:spcBef>
              <a:spcAft>
                <a:spcPts val="600"/>
              </a:spcAft>
            </a:pPr>
            <a:r>
              <a:rPr lang="de-DE" sz="1200" b="1" dirty="0"/>
              <a:t>Lotes y Series</a:t>
            </a:r>
          </a:p>
          <a:p>
            <a:pPr marL="285750" indent="-285750">
              <a:spcBef>
                <a:spcPts val="0"/>
              </a:spcBef>
              <a:spcAft>
                <a:spcPts val="600"/>
              </a:spcAft>
              <a:buFont typeface="Wingdings" panose="05000000000000000000" pitchFamily="2" charset="2"/>
              <a:buChar char="§"/>
            </a:pPr>
            <a:r>
              <a:rPr lang="es-ES" sz="1200" dirty="0"/>
              <a:t>Hacer que la fecha de caducidad sea obligatoria</a:t>
            </a:r>
          </a:p>
          <a:p>
            <a:pPr marL="285750" indent="-285750">
              <a:spcBef>
                <a:spcPts val="0"/>
              </a:spcBef>
              <a:spcAft>
                <a:spcPts val="600"/>
              </a:spcAft>
              <a:buFont typeface="Wingdings" panose="05000000000000000000" pitchFamily="2" charset="2"/>
              <a:buChar char="§"/>
            </a:pPr>
            <a:r>
              <a:rPr lang="es-ES" sz="1200" dirty="0"/>
              <a:t>Detalles del número de lote</a:t>
            </a:r>
          </a:p>
          <a:p>
            <a:pPr marL="285750" indent="-285750">
              <a:spcBef>
                <a:spcPts val="0"/>
              </a:spcBef>
              <a:spcAft>
                <a:spcPts val="600"/>
              </a:spcAft>
              <a:buFont typeface="Wingdings" panose="05000000000000000000" pitchFamily="2" charset="2"/>
              <a:buChar char="§"/>
            </a:pPr>
            <a:r>
              <a:rPr lang="es-ES" sz="1200" dirty="0"/>
              <a:t>Detalles del número de serie</a:t>
            </a:r>
          </a:p>
          <a:p>
            <a:pPr marL="285750" indent="-285750">
              <a:spcBef>
                <a:spcPts val="0"/>
              </a:spcBef>
              <a:spcAft>
                <a:spcPts val="600"/>
              </a:spcAft>
              <a:buFont typeface="Wingdings" panose="05000000000000000000" pitchFamily="2" charset="2"/>
              <a:buChar char="§"/>
            </a:pPr>
            <a:r>
              <a:rPr lang="es-ES" sz="1200" dirty="0"/>
              <a:t>Publicaciones seriadas globales</a:t>
            </a:r>
            <a:endParaRPr lang="de-DE" sz="1200" dirty="0"/>
          </a:p>
        </p:txBody>
      </p:sp>
      <p:sp>
        <p:nvSpPr>
          <p:cNvPr id="10" name="Textplatzhalter 4">
            <a:extLst>
              <a:ext uri="{FF2B5EF4-FFF2-40B4-BE49-F238E27FC236}">
                <a16:creationId xmlns:a16="http://schemas.microsoft.com/office/drawing/2014/main" id="{AA0726A8-7975-05A2-B947-9EDAD70E5ABE}"/>
              </a:ext>
            </a:extLst>
          </p:cNvPr>
          <p:cNvSpPr txBox="1">
            <a:spLocks/>
          </p:cNvSpPr>
          <p:nvPr/>
        </p:nvSpPr>
        <p:spPr bwMode="black">
          <a:xfrm>
            <a:off x="8071340" y="2171879"/>
            <a:ext cx="3420000" cy="3600000"/>
          </a:xfrm>
          <a:prstGeom prst="rect">
            <a:avLst/>
          </a:prstGeom>
        </p:spPr>
        <p:txBody>
          <a:bodyPr vert="horz" lIns="0" tIns="0"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0"/>
              </a:spcBef>
              <a:spcAft>
                <a:spcPts val="600"/>
              </a:spcAft>
            </a:pPr>
            <a:r>
              <a:rPr lang="de-DE" sz="1200" b="1" dirty="0" err="1"/>
              <a:t>Selección</a:t>
            </a:r>
            <a:endParaRPr lang="de-DE" sz="1200" b="1" dirty="0"/>
          </a:p>
          <a:p>
            <a:pPr marL="285750" indent="-285750">
              <a:spcBef>
                <a:spcPts val="0"/>
              </a:spcBef>
              <a:spcAft>
                <a:spcPts val="600"/>
              </a:spcAft>
              <a:buFont typeface="Wingdings" panose="05000000000000000000" pitchFamily="2" charset="2"/>
              <a:buChar char="§"/>
            </a:pPr>
            <a:r>
              <a:rPr lang="es-ES" sz="1200" dirty="0"/>
              <a:t>Líneas de lista de selección en resumen</a:t>
            </a:r>
          </a:p>
          <a:p>
            <a:pPr marL="285750" indent="-285750">
              <a:spcBef>
                <a:spcPts val="0"/>
              </a:spcBef>
              <a:spcAft>
                <a:spcPts val="600"/>
              </a:spcAft>
              <a:buFont typeface="Wingdings" panose="05000000000000000000" pitchFamily="2" charset="2"/>
              <a:buChar char="§"/>
            </a:pPr>
            <a:r>
              <a:rPr lang="es-ES" sz="1200" dirty="0"/>
              <a:t>Flujo de trabajo de selección rápida</a:t>
            </a:r>
          </a:p>
          <a:p>
            <a:pPr marL="285750" indent="-285750">
              <a:spcBef>
                <a:spcPts val="0"/>
              </a:spcBef>
              <a:spcAft>
                <a:spcPts val="600"/>
              </a:spcAft>
              <a:buFont typeface="Wingdings" panose="05000000000000000000" pitchFamily="2" charset="2"/>
              <a:buChar char="§"/>
            </a:pPr>
            <a:endParaRPr lang="es-ES" sz="1200" dirty="0"/>
          </a:p>
          <a:p>
            <a:pPr marL="285750" indent="-285750">
              <a:spcBef>
                <a:spcPts val="0"/>
              </a:spcBef>
              <a:spcAft>
                <a:spcPts val="600"/>
              </a:spcAft>
              <a:buFont typeface="Wingdings" panose="05000000000000000000" pitchFamily="2" charset="2"/>
              <a:buChar char="§"/>
            </a:pPr>
            <a:endParaRPr lang="es-ES" sz="1200" dirty="0"/>
          </a:p>
          <a:p>
            <a:pPr marL="285750" indent="-285750">
              <a:spcBef>
                <a:spcPts val="0"/>
              </a:spcBef>
              <a:spcAft>
                <a:spcPts val="600"/>
              </a:spcAft>
              <a:buFont typeface="Wingdings" panose="05000000000000000000" pitchFamily="2" charset="2"/>
              <a:buChar char="§"/>
            </a:pPr>
            <a:endParaRPr lang="es-ES" sz="1200" dirty="0"/>
          </a:p>
          <a:p>
            <a:pPr>
              <a:spcBef>
                <a:spcPts val="0"/>
              </a:spcBef>
              <a:spcAft>
                <a:spcPts val="600"/>
              </a:spcAft>
            </a:pPr>
            <a:endParaRPr lang="de-DE" sz="1200" dirty="0"/>
          </a:p>
          <a:p>
            <a:pPr>
              <a:spcBef>
                <a:spcPts val="0"/>
              </a:spcBef>
              <a:spcAft>
                <a:spcPts val="600"/>
              </a:spcAft>
            </a:pPr>
            <a:endParaRPr lang="de-DE" sz="1200" b="1" dirty="0"/>
          </a:p>
          <a:p>
            <a:pPr>
              <a:spcBef>
                <a:spcPts val="0"/>
              </a:spcBef>
              <a:spcAft>
                <a:spcPts val="600"/>
              </a:spcAft>
            </a:pPr>
            <a:r>
              <a:rPr lang="de-DE" sz="1200" b="1" dirty="0" err="1"/>
              <a:t>Recibo</a:t>
            </a:r>
            <a:r>
              <a:rPr lang="de-DE" sz="1200" b="1" dirty="0"/>
              <a:t> de </a:t>
            </a:r>
            <a:r>
              <a:rPr lang="de-DE" sz="1200" b="1" dirty="0" err="1"/>
              <a:t>Producción</a:t>
            </a:r>
            <a:endParaRPr lang="de-DE" sz="1200" b="1" dirty="0"/>
          </a:p>
          <a:p>
            <a:pPr marL="171450" indent="-171450">
              <a:spcBef>
                <a:spcPts val="0"/>
              </a:spcBef>
              <a:spcAft>
                <a:spcPts val="600"/>
              </a:spcAft>
              <a:buFont typeface="Wingdings" panose="05000000000000000000" pitchFamily="2" charset="2"/>
              <a:buChar char="§"/>
            </a:pPr>
            <a:r>
              <a:rPr lang="es-ES" sz="1200" dirty="0"/>
              <a:t>Deshabilitar/permitir el cierre de órdenes de producción</a:t>
            </a:r>
            <a:endParaRPr lang="de-DE" sz="1200" dirty="0"/>
          </a:p>
        </p:txBody>
      </p:sp>
      <p:sp>
        <p:nvSpPr>
          <p:cNvPr id="16" name="Rectangle 54">
            <a:extLst>
              <a:ext uri="{FF2B5EF4-FFF2-40B4-BE49-F238E27FC236}">
                <a16:creationId xmlns:a16="http://schemas.microsoft.com/office/drawing/2014/main" id="{D538602B-B16E-E702-79F8-97B7A1F06D7C}"/>
              </a:ext>
            </a:extLst>
          </p:cNvPr>
          <p:cNvSpPr/>
          <p:nvPr/>
        </p:nvSpPr>
        <p:spPr bwMode="gray">
          <a:xfrm>
            <a:off x="4425993" y="42310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90511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err="1"/>
              <a:t>Hechos</a:t>
            </a:r>
            <a:r>
              <a:rPr lang="en-US" dirty="0"/>
              <a:t> </a:t>
            </a:r>
            <a:r>
              <a:rPr lang="en-US" dirty="0" err="1">
                <a:solidFill>
                  <a:srgbClr val="B31616"/>
                </a:solidFill>
              </a:rPr>
              <a:t>rápidos</a:t>
            </a:r>
            <a:endParaRPr lang="en-US" dirty="0">
              <a:solidFill>
                <a:srgbClr val="B31616"/>
              </a:solidFill>
            </a:endParaRPr>
          </a:p>
        </p:txBody>
      </p:sp>
      <p:pic>
        <p:nvPicPr>
          <p:cNvPr id="7" name="Bildplatzhalter 6">
            <a:extLst>
              <a:ext uri="{FF2B5EF4-FFF2-40B4-BE49-F238E27FC236}">
                <a16:creationId xmlns:a16="http://schemas.microsoft.com/office/drawing/2014/main" id="{B82C7207-F570-2D07-5148-86C1C01B1B39}"/>
              </a:ext>
            </a:extLst>
          </p:cNvPr>
          <p:cNvPicPr>
            <a:picLocks noGrp="1" noChangeAspect="1"/>
          </p:cNvPicPr>
          <p:nvPr>
            <p:ph type="pic" sz="quarter" idx="12"/>
          </p:nvPr>
        </p:nvPicPr>
        <p:blipFill rotWithShape="1">
          <a:blip r:embed="rId2"/>
          <a:srcRect l="8" t="57804" r="-8"/>
          <a:stretch/>
        </p:blipFill>
        <p:spPr>
          <a:xfrm>
            <a:off x="1" y="3427200"/>
            <a:ext cx="12195175" cy="3430800"/>
          </a:xfrm>
        </p:spPr>
      </p:pic>
    </p:spTree>
    <p:extLst>
      <p:ext uri="{BB962C8B-B14F-4D97-AF65-F5344CB8AC3E}">
        <p14:creationId xmlns:p14="http://schemas.microsoft.com/office/powerpoint/2010/main" val="2334998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p:cNvSpPr>
            <a:spLocks noGrp="1"/>
          </p:cNvSpPr>
          <p:nvPr>
            <p:ph type="body" sz="quarter" idx="11"/>
          </p:nvPr>
        </p:nvSpPr>
        <p:spPr>
          <a:xfrm>
            <a:off x="5629275" y="1620000"/>
            <a:ext cx="6061202" cy="4716000"/>
          </a:xfrm>
        </p:spPr>
        <p:txBody>
          <a:bodyPr>
            <a:normAutofit/>
          </a:bodyPr>
          <a:lstStyle/>
          <a:p>
            <a:pPr marL="285750" indent="-285750">
              <a:lnSpc>
                <a:spcPct val="150000"/>
              </a:lnSpc>
              <a:buSzPct val="120000"/>
              <a:buFont typeface="Wingdings" panose="05000000000000000000" pitchFamily="2" charset="2"/>
              <a:buChar char="ü"/>
            </a:pPr>
            <a:r>
              <a:rPr lang="es-ES" sz="1200" dirty="0"/>
              <a:t>Números de lote y serie</a:t>
            </a:r>
          </a:p>
          <a:p>
            <a:pPr marL="285750" indent="-285750">
              <a:lnSpc>
                <a:spcPct val="150000"/>
              </a:lnSpc>
              <a:buSzPct val="120000"/>
              <a:buFont typeface="Wingdings" panose="05000000000000000000" pitchFamily="2" charset="2"/>
              <a:buChar char="ü"/>
            </a:pPr>
            <a:r>
              <a:rPr lang="es-ES" sz="1200" dirty="0"/>
              <a:t>Unidades de cantidad</a:t>
            </a:r>
          </a:p>
          <a:p>
            <a:pPr marL="285750" indent="-285750">
              <a:lnSpc>
                <a:spcPct val="150000"/>
              </a:lnSpc>
              <a:buSzPct val="120000"/>
              <a:buFont typeface="Wingdings" panose="05000000000000000000" pitchFamily="2" charset="2"/>
              <a:buChar char="ü"/>
            </a:pPr>
            <a:r>
              <a:rPr lang="es-ES" sz="1200" dirty="0"/>
              <a:t>Estándar de código de barras GS1</a:t>
            </a:r>
          </a:p>
          <a:p>
            <a:pPr marL="285750" indent="-285750">
              <a:lnSpc>
                <a:spcPct val="150000"/>
              </a:lnSpc>
              <a:buSzPct val="120000"/>
              <a:buFont typeface="Wingdings" panose="05000000000000000000" pitchFamily="2" charset="2"/>
              <a:buChar char="ü"/>
            </a:pPr>
            <a:r>
              <a:rPr lang="es-ES" sz="1200" dirty="0"/>
              <a:t>Función de archivo adjunto de fotos</a:t>
            </a:r>
          </a:p>
          <a:p>
            <a:pPr marL="285750" indent="-285750">
              <a:lnSpc>
                <a:spcPct val="150000"/>
              </a:lnSpc>
              <a:buSzPct val="120000"/>
              <a:buFont typeface="Wingdings" panose="05000000000000000000" pitchFamily="2" charset="2"/>
              <a:buChar char="ü"/>
            </a:pPr>
            <a:r>
              <a:rPr lang="es-ES" sz="1200" dirty="0"/>
              <a:t>Capaz de multicliente</a:t>
            </a:r>
          </a:p>
          <a:p>
            <a:pPr marL="285750" indent="-285750">
              <a:lnSpc>
                <a:spcPct val="150000"/>
              </a:lnSpc>
              <a:buSzPct val="120000"/>
              <a:buFont typeface="Wingdings" panose="05000000000000000000" pitchFamily="2" charset="2"/>
              <a:buChar char="ü"/>
            </a:pPr>
            <a:r>
              <a:rPr lang="es-ES" sz="1200" dirty="0"/>
              <a:t>Hardware compatible: Honeywell, Panasonic, Zebra, etc.</a:t>
            </a:r>
          </a:p>
          <a:p>
            <a:pPr marL="285750" indent="-285750">
              <a:lnSpc>
                <a:spcPct val="150000"/>
              </a:lnSpc>
              <a:buSzPct val="120000"/>
              <a:buFont typeface="Wingdings" panose="05000000000000000000" pitchFamily="2" charset="2"/>
              <a:buChar char="ü"/>
            </a:pPr>
            <a:r>
              <a:rPr lang="es-ES" sz="1200" dirty="0"/>
              <a:t>Marcas y funciones especiales específicas del cliente, p. producción de recetas, conexión de cámaras frigoríficas y conexión de básculas</a:t>
            </a:r>
            <a:endParaRPr lang="de-DE" sz="1200" dirty="0"/>
          </a:p>
        </p:txBody>
      </p:sp>
      <p:sp>
        <p:nvSpPr>
          <p:cNvPr id="12" name="Textplatzhalter 11"/>
          <p:cNvSpPr>
            <a:spLocks noGrp="1"/>
          </p:cNvSpPr>
          <p:nvPr>
            <p:ph type="body" sz="quarter" idx="10"/>
          </p:nvPr>
        </p:nvSpPr>
        <p:spPr>
          <a:xfrm>
            <a:off x="504000" y="1620000"/>
            <a:ext cx="4725225" cy="4716000"/>
          </a:xfrm>
        </p:spPr>
        <p:txBody>
          <a:bodyPr>
            <a:normAutofit/>
          </a:bodyPr>
          <a:lstStyle/>
          <a:p>
            <a:pPr marL="285750" indent="-285750">
              <a:lnSpc>
                <a:spcPct val="150000"/>
              </a:lnSpc>
              <a:buSzPct val="120000"/>
              <a:buFont typeface="Wingdings" panose="05000000000000000000" pitchFamily="2" charset="2"/>
              <a:buChar char="ü"/>
            </a:pPr>
            <a:r>
              <a:rPr lang="es-ES" sz="1200" dirty="0"/>
              <a:t>Puesta en marcha en un día</a:t>
            </a:r>
          </a:p>
          <a:p>
            <a:pPr marL="285750" indent="-285750">
              <a:lnSpc>
                <a:spcPct val="150000"/>
              </a:lnSpc>
              <a:buSzPct val="120000"/>
              <a:buFont typeface="Wingdings" panose="05000000000000000000" pitchFamily="2" charset="2"/>
              <a:buChar char="ü"/>
            </a:pPr>
            <a:r>
              <a:rPr lang="es-ES" sz="1200" dirty="0"/>
              <a:t>Gestión de licencias, dispositivos, usuarios</a:t>
            </a:r>
          </a:p>
          <a:p>
            <a:pPr marL="285750" indent="-285750">
              <a:lnSpc>
                <a:spcPct val="150000"/>
              </a:lnSpc>
              <a:buSzPct val="120000"/>
              <a:buFont typeface="Wingdings" panose="05000000000000000000" pitchFamily="2" charset="2"/>
              <a:buChar char="ü"/>
            </a:pPr>
            <a:r>
              <a:rPr lang="es-ES" sz="1200" dirty="0"/>
              <a:t>Bloquear/desbloquear módulos por dispositivo/usuario</a:t>
            </a:r>
          </a:p>
          <a:p>
            <a:pPr marL="285750" indent="-285750">
              <a:lnSpc>
                <a:spcPct val="150000"/>
              </a:lnSpc>
              <a:buSzPct val="120000"/>
              <a:buFont typeface="Wingdings" panose="05000000000000000000" pitchFamily="2" charset="2"/>
              <a:buChar char="ü"/>
            </a:pPr>
            <a:r>
              <a:rPr lang="es-ES" sz="1200" dirty="0"/>
              <a:t>Escáner de código de barras de Android compatible</a:t>
            </a:r>
          </a:p>
          <a:p>
            <a:pPr marL="285750" indent="-285750">
              <a:lnSpc>
                <a:spcPct val="150000"/>
              </a:lnSpc>
              <a:buSzPct val="120000"/>
              <a:buFont typeface="Wingdings" panose="05000000000000000000" pitchFamily="2" charset="2"/>
              <a:buChar char="ü"/>
            </a:pPr>
            <a:r>
              <a:rPr lang="es-ES" sz="1200" dirty="0"/>
              <a:t>Escaneo de código de barras con cámara de teléfono inteligente</a:t>
            </a:r>
          </a:p>
          <a:p>
            <a:pPr marL="285750" indent="-285750">
              <a:lnSpc>
                <a:spcPct val="150000"/>
              </a:lnSpc>
              <a:buSzPct val="120000"/>
              <a:buFont typeface="Wingdings" panose="05000000000000000000" pitchFamily="2" charset="2"/>
              <a:buChar char="ü"/>
            </a:pPr>
            <a:r>
              <a:rPr lang="es-ES" sz="1200" dirty="0"/>
              <a:t>Función de búsqueda dinámica</a:t>
            </a:r>
          </a:p>
          <a:p>
            <a:pPr marL="285750" indent="-285750">
              <a:lnSpc>
                <a:spcPct val="150000"/>
              </a:lnSpc>
              <a:buSzPct val="120000"/>
              <a:buFont typeface="Wingdings" panose="05000000000000000000" pitchFamily="2" charset="2"/>
              <a:buChar char="ü"/>
            </a:pPr>
            <a:r>
              <a:rPr lang="es-ES" sz="1200" dirty="0"/>
              <a:t>Ubicaciones de contenedores admitidas</a:t>
            </a:r>
          </a:p>
          <a:p>
            <a:pPr marL="285750" indent="-285750">
              <a:lnSpc>
                <a:spcPct val="150000"/>
              </a:lnSpc>
              <a:buSzPct val="120000"/>
              <a:buFont typeface="Wingdings" panose="05000000000000000000" pitchFamily="2" charset="2"/>
              <a:buChar char="ü"/>
            </a:pPr>
            <a:r>
              <a:rPr lang="es-ES" sz="1200" dirty="0"/>
              <a:t>Disponible en alemán, inglés, turco, español, polaco y francés</a:t>
            </a:r>
            <a:endParaRPr lang="de-DE" sz="1200" dirty="0"/>
          </a:p>
        </p:txBody>
      </p:sp>
      <p:sp>
        <p:nvSpPr>
          <p:cNvPr id="4" name="Titel 3"/>
          <p:cNvSpPr>
            <a:spLocks noGrp="1"/>
          </p:cNvSpPr>
          <p:nvPr>
            <p:ph type="title"/>
          </p:nvPr>
        </p:nvSpPr>
        <p:spPr/>
        <p:txBody>
          <a:bodyPr/>
          <a:lstStyle/>
          <a:p>
            <a:r>
              <a:rPr lang="de-DE" dirty="0" err="1"/>
              <a:t>Beneficios</a:t>
            </a:r>
            <a:r>
              <a:rPr lang="de-DE" dirty="0"/>
              <a:t> </a:t>
            </a:r>
            <a:r>
              <a:rPr lang="de-DE" dirty="0">
                <a:solidFill>
                  <a:srgbClr val="B31616"/>
                </a:solidFill>
              </a:rPr>
              <a:t>de </a:t>
            </a:r>
            <a:r>
              <a:rPr lang="de-DE" dirty="0" err="1">
                <a:solidFill>
                  <a:srgbClr val="B31616"/>
                </a:solidFill>
              </a:rPr>
              <a:t>un</a:t>
            </a:r>
            <a:r>
              <a:rPr lang="de-DE" dirty="0">
                <a:solidFill>
                  <a:srgbClr val="B31616"/>
                </a:solidFill>
              </a:rPr>
              <a:t> </a:t>
            </a:r>
            <a:r>
              <a:rPr lang="de-DE" dirty="0" err="1">
                <a:solidFill>
                  <a:srgbClr val="B31616"/>
                </a:solidFill>
              </a:rPr>
              <a:t>vistazo</a:t>
            </a:r>
            <a:endParaRPr lang="de-DE" dirty="0">
              <a:solidFill>
                <a:srgbClr val="B31616"/>
              </a:solidFill>
            </a:endParaRPr>
          </a:p>
        </p:txBody>
      </p:sp>
      <p:sp>
        <p:nvSpPr>
          <p:cNvPr id="9" name="Rectangle 54"/>
          <p:cNvSpPr/>
          <p:nvPr/>
        </p:nvSpPr>
        <p:spPr bwMode="gray">
          <a:xfrm>
            <a:off x="6371776" y="419502"/>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52430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1"/>
          </p:nvPr>
        </p:nvSpPr>
        <p:spPr>
          <a:xfrm>
            <a:off x="618298" y="2680723"/>
            <a:ext cx="5112000" cy="3321271"/>
          </a:xfrm>
        </p:spPr>
        <p:txBody>
          <a:bodyPr>
            <a:normAutofit/>
          </a:bodyPr>
          <a:lstStyle/>
          <a:p>
            <a:pPr>
              <a:lnSpc>
                <a:spcPct val="150000"/>
              </a:lnSpc>
            </a:pPr>
            <a:r>
              <a:rPr lang="es-ES" sz="1400" dirty="0"/>
              <a:t>Vea usted mismo cómo puede trabajar con COBI.wms para estructurar la logística de su almacén y movilizarlos. </a:t>
            </a:r>
            <a:r>
              <a:rPr lang="de-DE" sz="1400" dirty="0"/>
              <a:t>			</a:t>
            </a:r>
          </a:p>
          <a:p>
            <a:pPr>
              <a:lnSpc>
                <a:spcPct val="150000"/>
              </a:lnSpc>
            </a:pPr>
            <a:r>
              <a:rPr lang="de-DE" sz="1400" dirty="0"/>
              <a:t>		</a:t>
            </a:r>
            <a:r>
              <a:rPr lang="de-DE" sz="1400" dirty="0" err="1">
                <a:hlinkClick r:id="rId2"/>
              </a:rPr>
              <a:t>Documentation</a:t>
            </a:r>
            <a:endParaRPr lang="de-DE" sz="1400" dirty="0"/>
          </a:p>
          <a:p>
            <a:pPr>
              <a:lnSpc>
                <a:spcPct val="150000"/>
              </a:lnSpc>
            </a:pPr>
            <a:r>
              <a:rPr lang="de-DE" sz="1400" dirty="0"/>
              <a:t>		</a:t>
            </a:r>
            <a:r>
              <a:rPr lang="de-DE" sz="1400" dirty="0">
                <a:hlinkClick r:id="rId3"/>
              </a:rPr>
              <a:t>Google Play Store</a:t>
            </a:r>
            <a:endParaRPr lang="de-DE" sz="1400" dirty="0"/>
          </a:p>
          <a:p>
            <a:pPr>
              <a:lnSpc>
                <a:spcPct val="150000"/>
              </a:lnSpc>
            </a:pPr>
            <a:r>
              <a:rPr lang="de-DE" sz="1400" dirty="0"/>
              <a:t>		</a:t>
            </a:r>
            <a:r>
              <a:rPr lang="de-DE" sz="1400" dirty="0">
                <a:hlinkClick r:id="rId4"/>
              </a:rPr>
              <a:t>www.cobisoft.de/en </a:t>
            </a:r>
            <a:endParaRPr lang="de-DE" sz="1400" dirty="0"/>
          </a:p>
          <a:p>
            <a:pPr marL="0" lvl="1" indent="0">
              <a:lnSpc>
                <a:spcPct val="150000"/>
              </a:lnSpc>
              <a:buNone/>
            </a:pPr>
            <a:r>
              <a:rPr lang="de-DE" sz="1400" dirty="0"/>
              <a:t>		</a:t>
            </a:r>
          </a:p>
          <a:p>
            <a:pPr>
              <a:lnSpc>
                <a:spcPct val="150000"/>
              </a:lnSpc>
            </a:pPr>
            <a:endParaRPr lang="de-DE" sz="1400" dirty="0"/>
          </a:p>
        </p:txBody>
      </p:sp>
      <p:pic>
        <p:nvPicPr>
          <p:cNvPr id="8" name="Grafik 7" descr="Bildschirmausschnit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230" y="3515123"/>
            <a:ext cx="1237693" cy="1228724"/>
          </a:xfrm>
          <a:prstGeom prst="rect">
            <a:avLst/>
          </a:prstGeom>
        </p:spPr>
      </p:pic>
      <p:pic>
        <p:nvPicPr>
          <p:cNvPr id="3" name="Bildplatzhalter 2"/>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27" t="-171" r="40657" b="171"/>
          <a:stretch/>
        </p:blipFill>
        <p:spPr>
          <a:xfrm>
            <a:off x="6097588" y="-11724"/>
            <a:ext cx="6097587" cy="6869723"/>
          </a:xfr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141" y="4942821"/>
            <a:ext cx="1219871" cy="358337"/>
          </a:xfrm>
          <a:prstGeom prst="rect">
            <a:avLst/>
          </a:prstGeom>
        </p:spPr>
      </p:pic>
      <p:sp>
        <p:nvSpPr>
          <p:cNvPr id="10" name="Titel 3">
            <a:extLst>
              <a:ext uri="{FF2B5EF4-FFF2-40B4-BE49-F238E27FC236}">
                <a16:creationId xmlns:a16="http://schemas.microsoft.com/office/drawing/2014/main" id="{F1AB4BCF-B254-27F2-D9C2-9AB9871FC04E}"/>
              </a:ext>
            </a:extLst>
          </p:cNvPr>
          <p:cNvSpPr txBox="1">
            <a:spLocks/>
          </p:cNvSpPr>
          <p:nvPr/>
        </p:nvSpPr>
        <p:spPr bwMode="black">
          <a:xfrm>
            <a:off x="618300" y="1902927"/>
            <a:ext cx="5111999"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r>
              <a:rPr lang="de-DE" dirty="0" err="1"/>
              <a:t>Aprende</a:t>
            </a:r>
            <a:r>
              <a:rPr lang="de-DE" dirty="0"/>
              <a:t> </a:t>
            </a:r>
            <a:r>
              <a:rPr lang="de-DE" dirty="0" err="1">
                <a:solidFill>
                  <a:srgbClr val="B31616"/>
                </a:solidFill>
              </a:rPr>
              <a:t>más</a:t>
            </a:r>
            <a:endParaRPr lang="de-DE" dirty="0">
              <a:solidFill>
                <a:srgbClr val="B31616"/>
              </a:solidFill>
            </a:endParaRPr>
          </a:p>
        </p:txBody>
      </p:sp>
      <p:sp>
        <p:nvSpPr>
          <p:cNvPr id="9" name="Eine Ecke des Rechtecks schneiden 6">
            <a:extLst>
              <a:ext uri="{FF2B5EF4-FFF2-40B4-BE49-F238E27FC236}">
                <a16:creationId xmlns:a16="http://schemas.microsoft.com/office/drawing/2014/main" id="{317D464A-6AE8-1747-AA53-D86AC36D8312}"/>
              </a:ext>
            </a:extLst>
          </p:cNvPr>
          <p:cNvSpPr/>
          <p:nvPr/>
        </p:nvSpPr>
        <p:spPr>
          <a:xfrm flipH="1">
            <a:off x="11443252" y="6393706"/>
            <a:ext cx="748748" cy="464293"/>
          </a:xfrm>
          <a:prstGeom prst="snip1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C774C0F-9F85-BF3D-B5E7-710138592632}"/>
              </a:ext>
            </a:extLst>
          </p:cNvPr>
          <p:cNvSpPr/>
          <p:nvPr/>
        </p:nvSpPr>
        <p:spPr>
          <a:xfrm>
            <a:off x="11655288" y="6523499"/>
            <a:ext cx="445630" cy="230832"/>
          </a:xfrm>
          <a:prstGeom prst="rect">
            <a:avLst/>
          </a:prstGeom>
        </p:spPr>
        <p:txBody>
          <a:bodyPr wrap="square">
            <a:spAutoFit/>
          </a:bodyPr>
          <a:lstStyle/>
          <a:p>
            <a:fld id="{57A9F224-05D2-4519-A791-A0B48FD35C47}" type="slidenum">
              <a:rPr lang="de-DE" sz="900" smtClean="0">
                <a:solidFill>
                  <a:schemeClr val="bg1"/>
                </a:solidFill>
              </a:rPr>
              <a:pPr/>
              <a:t>28</a:t>
            </a:fld>
            <a:endParaRPr lang="de-DE" sz="1600" dirty="0">
              <a:solidFill>
                <a:schemeClr val="bg1"/>
              </a:solidFill>
            </a:endParaRPr>
          </a:p>
        </p:txBody>
      </p:sp>
    </p:spTree>
    <p:extLst>
      <p:ext uri="{BB962C8B-B14F-4D97-AF65-F5344CB8AC3E}">
        <p14:creationId xmlns:p14="http://schemas.microsoft.com/office/powerpoint/2010/main" val="2138711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508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04000" y="1917614"/>
            <a:ext cx="5351225" cy="3357742"/>
          </a:xfrm>
        </p:spPr>
        <p:txBody>
          <a:bodyPr>
            <a:normAutofit/>
          </a:bodyPr>
          <a:lstStyle/>
          <a:p>
            <a:pPr algn="just">
              <a:lnSpc>
                <a:spcPct val="150000"/>
              </a:lnSpc>
            </a:pPr>
            <a:r>
              <a:rPr lang="es-ES" sz="1200" dirty="0"/>
              <a:t>En el mundo empresarial cambiante y acelerado de hoy, el almacén debe conectarse con muchos otros departamentos del negocio para proporcionar información crítica en tiempo real para que pueda extraer información para satisfacer la demanda y las expectativas de los clientes.</a:t>
            </a:r>
          </a:p>
          <a:p>
            <a:pPr algn="just">
              <a:lnSpc>
                <a:spcPct val="150000"/>
              </a:lnSpc>
            </a:pPr>
            <a:r>
              <a:rPr lang="es-ES" sz="1200" dirty="0"/>
              <a:t>COBI.wms contiene funciones totalmente integradas para la logística de almacén moderna en SAP Business One. También tiene una interfaz de usuario multilingüe y se puede utilizar internacionalmente.</a:t>
            </a:r>
            <a:endParaRPr lang="de-DE" sz="1200" dirty="0"/>
          </a:p>
        </p:txBody>
      </p:sp>
      <p:sp>
        <p:nvSpPr>
          <p:cNvPr id="3" name="Titel 2"/>
          <p:cNvSpPr>
            <a:spLocks noGrp="1"/>
          </p:cNvSpPr>
          <p:nvPr>
            <p:ph type="title"/>
          </p:nvPr>
        </p:nvSpPr>
        <p:spPr/>
        <p:txBody>
          <a:bodyPr/>
          <a:lstStyle/>
          <a:p>
            <a:r>
              <a:rPr lang="es-ES" dirty="0"/>
              <a:t>Hágalo simple con la </a:t>
            </a:r>
            <a:r>
              <a:rPr lang="es-ES" dirty="0">
                <a:solidFill>
                  <a:srgbClr val="B31616"/>
                </a:solidFill>
              </a:rPr>
              <a:t>integración completa</a:t>
            </a:r>
            <a:endParaRPr lang="de-DE" dirty="0">
              <a:solidFill>
                <a:srgbClr val="B31616"/>
              </a:solidFill>
            </a:endParaRPr>
          </a:p>
        </p:txBody>
      </p:sp>
      <p:sp>
        <p:nvSpPr>
          <p:cNvPr id="8" name="Rectangle 54"/>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grpSp>
        <p:nvGrpSpPr>
          <p:cNvPr id="28" name="Gruppieren 27"/>
          <p:cNvGrpSpPr/>
          <p:nvPr/>
        </p:nvGrpSpPr>
        <p:grpSpPr>
          <a:xfrm>
            <a:off x="6621865" y="4672872"/>
            <a:ext cx="4843568" cy="731804"/>
            <a:chOff x="940338" y="4333875"/>
            <a:chExt cx="8341233" cy="1260257"/>
          </a:xfrm>
        </p:grpSpPr>
        <p:pic>
          <p:nvPicPr>
            <p:cNvPr id="9" name="Grafik 8"/>
            <p:cNvPicPr>
              <a:picLocks noChangeAspect="1"/>
            </p:cNvPicPr>
            <p:nvPr/>
          </p:nvPicPr>
          <p:blipFill rotWithShape="1">
            <a:blip r:embed="rId2">
              <a:extLst>
                <a:ext uri="{28A0092B-C50C-407E-A947-70E740481C1C}">
                  <a14:useLocalDpi xmlns:a14="http://schemas.microsoft.com/office/drawing/2010/main" val="0"/>
                </a:ext>
              </a:extLst>
            </a:blip>
            <a:srcRect r="-4934"/>
            <a:stretch/>
          </p:blipFill>
          <p:spPr>
            <a:xfrm>
              <a:off x="1103058" y="4333875"/>
              <a:ext cx="1430224" cy="376237"/>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t="-1" r="-4011" b="-14914"/>
            <a:stretch/>
          </p:blipFill>
          <p:spPr>
            <a:xfrm>
              <a:off x="940338" y="5148720"/>
              <a:ext cx="1592946" cy="445412"/>
            </a:xfrm>
            <a:prstGeom prst="rect">
              <a:avLst/>
            </a:prstGeom>
          </p:spPr>
        </p:pic>
        <p:pic>
          <p:nvPicPr>
            <p:cNvPr id="11" name="Grafik 10"/>
            <p:cNvPicPr>
              <a:picLocks noChangeAspect="1"/>
            </p:cNvPicPr>
            <p:nvPr/>
          </p:nvPicPr>
          <p:blipFill rotWithShape="1">
            <a:blip r:embed="rId4">
              <a:extLst>
                <a:ext uri="{28A0092B-C50C-407E-A947-70E740481C1C}">
                  <a14:useLocalDpi xmlns:a14="http://schemas.microsoft.com/office/drawing/2010/main" val="0"/>
                </a:ext>
              </a:extLst>
            </a:blip>
            <a:srcRect l="-3761" r="-1"/>
            <a:stretch/>
          </p:blipFill>
          <p:spPr>
            <a:xfrm>
              <a:off x="7264660" y="4752393"/>
              <a:ext cx="2016911" cy="391331"/>
            </a:xfrm>
            <a:prstGeom prst="rect">
              <a:avLst/>
            </a:prstGeom>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l="-3050" r="-3195"/>
            <a:stretch/>
          </p:blipFill>
          <p:spPr>
            <a:xfrm>
              <a:off x="4682129" y="4764966"/>
              <a:ext cx="1742032" cy="366184"/>
            </a:xfrm>
            <a:prstGeom prst="rect">
              <a:avLst/>
            </a:prstGeom>
          </p:spPr>
        </p:pic>
        <p:cxnSp>
          <p:nvCxnSpPr>
            <p:cNvPr id="18" name="Gewinkelter Verbinder 17"/>
            <p:cNvCxnSpPr>
              <a:stCxn id="12" idx="1"/>
              <a:endCxn id="9" idx="3"/>
            </p:cNvCxnSpPr>
            <p:nvPr/>
          </p:nvCxnSpPr>
          <p:spPr>
            <a:xfrm rot="10800000">
              <a:off x="2533283" y="4521994"/>
              <a:ext cx="2148847" cy="426064"/>
            </a:xfrm>
            <a:prstGeom prst="bentConnector3">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Gewinkelter Verbinder 19"/>
            <p:cNvCxnSpPr>
              <a:stCxn id="12" idx="1"/>
              <a:endCxn id="10" idx="3"/>
            </p:cNvCxnSpPr>
            <p:nvPr/>
          </p:nvCxnSpPr>
          <p:spPr>
            <a:xfrm rot="10800000" flipV="1">
              <a:off x="2533285" y="4948058"/>
              <a:ext cx="2148846" cy="423367"/>
            </a:xfrm>
            <a:prstGeom prst="bentConnector3">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Gerader Verbinder 21"/>
            <p:cNvCxnSpPr>
              <a:stCxn id="12" idx="3"/>
              <a:endCxn id="11" idx="1"/>
            </p:cNvCxnSpPr>
            <p:nvPr/>
          </p:nvCxnSpPr>
          <p:spPr>
            <a:xfrm>
              <a:off x="6424161" y="4948058"/>
              <a:ext cx="840499" cy="1"/>
            </a:xfrm>
            <a:prstGeom prst="line">
              <a:avLst/>
            </a:prstGeom>
            <a:ln>
              <a:solidFill>
                <a:schemeClr val="bg1">
                  <a:lumMod val="7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29" name="Grafik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6782" y="1261695"/>
            <a:ext cx="3337182" cy="3214007"/>
          </a:xfrm>
          <a:prstGeom prst="rect">
            <a:avLst/>
          </a:prstGeom>
        </p:spPr>
      </p:pic>
      <p:pic>
        <p:nvPicPr>
          <p:cNvPr id="31" name="Grafik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6047" y="3209018"/>
            <a:ext cx="1345931" cy="1407772"/>
          </a:xfrm>
          <a:prstGeom prst="rect">
            <a:avLst/>
          </a:prstGeom>
        </p:spPr>
      </p:pic>
    </p:spTree>
    <p:extLst>
      <p:ext uri="{BB962C8B-B14F-4D97-AF65-F5344CB8AC3E}">
        <p14:creationId xmlns:p14="http://schemas.microsoft.com/office/powerpoint/2010/main" val="3687007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5231219" y="1691013"/>
            <a:ext cx="6459257" cy="4719312"/>
          </a:xfrm>
        </p:spPr>
        <p:txBody>
          <a:bodyPr>
            <a:normAutofit/>
          </a:bodyPr>
          <a:lstStyle/>
          <a:p>
            <a:pPr>
              <a:lnSpc>
                <a:spcPct val="150000"/>
              </a:lnSpc>
            </a:pPr>
            <a:r>
              <a:rPr lang="es-ES" sz="1200" dirty="0"/>
              <a:t>La aplicación es compatible tanto con lectores de códigos de barras basados en Android como con Bluetooth y con teléfonos inteligentes y tabletas con Android estándar. Viene con varios módulos estándar que están equipados con características innovadoras.</a:t>
            </a:r>
          </a:p>
          <a:p>
            <a:pPr>
              <a:lnSpc>
                <a:spcPct val="150000"/>
              </a:lnSpc>
            </a:pPr>
            <a:r>
              <a:rPr lang="es-ES" sz="1200" b="1" dirty="0"/>
              <a:t>Escáneres y dispositivos Android compatibles:</a:t>
            </a:r>
          </a:p>
          <a:p>
            <a:pPr marL="342900" indent="-342900">
              <a:buSzPct val="100000"/>
              <a:buFont typeface="Wingdings" panose="05000000000000000000" pitchFamily="2" charset="2"/>
              <a:buChar char="§"/>
            </a:pPr>
            <a:r>
              <a:rPr lang="en-US" sz="1200" dirty="0"/>
              <a:t>Honeywell</a:t>
            </a:r>
          </a:p>
          <a:p>
            <a:pPr marL="342900" indent="-342900">
              <a:buSzPct val="100000"/>
              <a:buFont typeface="Wingdings" panose="05000000000000000000" pitchFamily="2" charset="2"/>
              <a:buChar char="§"/>
            </a:pPr>
            <a:r>
              <a:rPr lang="en-US" sz="1200" dirty="0"/>
              <a:t>Zebra</a:t>
            </a:r>
          </a:p>
          <a:p>
            <a:pPr marL="342900" indent="-342900">
              <a:buSzPct val="100000"/>
              <a:buFont typeface="Wingdings" panose="05000000000000000000" pitchFamily="2" charset="2"/>
              <a:buChar char="§"/>
            </a:pPr>
            <a:r>
              <a:rPr lang="en-US" sz="1200" dirty="0"/>
              <a:t>Panasonic</a:t>
            </a:r>
          </a:p>
          <a:p>
            <a:pPr marL="342900" indent="-342900">
              <a:buSzPct val="100000"/>
              <a:buFont typeface="Wingdings" panose="05000000000000000000" pitchFamily="2" charset="2"/>
              <a:buChar char="§"/>
            </a:pPr>
            <a:r>
              <a:rPr lang="en-US" sz="1200" dirty="0" err="1"/>
              <a:t>DataLogic</a:t>
            </a:r>
            <a:endParaRPr lang="en-US" sz="1200" dirty="0"/>
          </a:p>
          <a:p>
            <a:pPr marL="342900" indent="-342900">
              <a:buSzPct val="100000"/>
              <a:buFont typeface="Wingdings" panose="05000000000000000000" pitchFamily="2" charset="2"/>
              <a:buChar char="§"/>
            </a:pPr>
            <a:r>
              <a:rPr lang="en-US" sz="1200" dirty="0"/>
              <a:t>Android Smartphones </a:t>
            </a:r>
            <a:r>
              <a:rPr lang="en-US" sz="1200" dirty="0" err="1"/>
              <a:t>Versión</a:t>
            </a:r>
            <a:r>
              <a:rPr lang="en-US" sz="1200" dirty="0"/>
              <a:t> 8.1 y superior</a:t>
            </a:r>
          </a:p>
        </p:txBody>
      </p:sp>
      <p:sp>
        <p:nvSpPr>
          <p:cNvPr id="3" name="Titel 2"/>
          <p:cNvSpPr>
            <a:spLocks noGrp="1"/>
          </p:cNvSpPr>
          <p:nvPr>
            <p:ph type="title"/>
          </p:nvPr>
        </p:nvSpPr>
        <p:spPr/>
        <p:txBody>
          <a:bodyPr/>
          <a:lstStyle/>
          <a:p>
            <a:r>
              <a:rPr lang="es-ES" dirty="0"/>
              <a:t>Cualquiera que sea su dispositivo de elección, </a:t>
            </a:r>
            <a:r>
              <a:rPr lang="es-ES" dirty="0">
                <a:solidFill>
                  <a:srgbClr val="B31616"/>
                </a:solidFill>
              </a:rPr>
              <a:t>lo tenemos cubierto</a:t>
            </a:r>
            <a:endParaRPr lang="de-DE" dirty="0">
              <a:solidFill>
                <a:srgbClr val="B31616"/>
              </a:solidFill>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00" y="1691013"/>
            <a:ext cx="3972307" cy="3972307"/>
          </a:xfrm>
          <a:prstGeom prst="rect">
            <a:avLst/>
          </a:prstGeom>
        </p:spPr>
      </p:pic>
      <p:sp>
        <p:nvSpPr>
          <p:cNvPr id="13" name="Rectangle 54"/>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429378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3"/>
          </p:nvPr>
        </p:nvSpPr>
        <p:spPr>
          <a:xfrm>
            <a:off x="8299277" y="3385004"/>
            <a:ext cx="3391200" cy="2115879"/>
          </a:xfrm>
        </p:spPr>
        <p:txBody>
          <a:bodyPr>
            <a:normAutofit/>
          </a:bodyPr>
          <a:lstStyle/>
          <a:p>
            <a:pPr>
              <a:lnSpc>
                <a:spcPct val="150000"/>
              </a:lnSpc>
            </a:pPr>
            <a:r>
              <a:rPr lang="es-ES" sz="1200" dirty="0"/>
              <a:t>Ofrezca a sus empleados la oportunidad de utilizar procesos comerciales en cualquier lugar y en cualquier momento con el dispositivo móvil de su elección y reduzca automáticamente el tiempo de inactividad en su empresa.</a:t>
            </a:r>
            <a:endParaRPr lang="de-DE" sz="1200" dirty="0">
              <a:highlight>
                <a:srgbClr val="FFFF00"/>
              </a:highlight>
            </a:endParaRPr>
          </a:p>
        </p:txBody>
      </p:sp>
      <p:sp>
        <p:nvSpPr>
          <p:cNvPr id="8" name="Textplatzhalter 7"/>
          <p:cNvSpPr>
            <a:spLocks noGrp="1"/>
          </p:cNvSpPr>
          <p:nvPr>
            <p:ph type="body" sz="quarter" idx="15"/>
          </p:nvPr>
        </p:nvSpPr>
        <p:spPr>
          <a:xfrm>
            <a:off x="4401639" y="3385004"/>
            <a:ext cx="3186651" cy="2115879"/>
          </a:xfrm>
        </p:spPr>
        <p:txBody>
          <a:bodyPr>
            <a:normAutofit/>
          </a:bodyPr>
          <a:lstStyle/>
          <a:p>
            <a:pPr>
              <a:lnSpc>
                <a:spcPct val="150000"/>
              </a:lnSpc>
            </a:pPr>
            <a:r>
              <a:rPr lang="es-ES" sz="1200" dirty="0"/>
              <a:t>Logre la sincronización en tiempo real de las entradas de mercancías y el inventario del almacén.</a:t>
            </a:r>
          </a:p>
          <a:p>
            <a:pPr>
              <a:lnSpc>
                <a:spcPct val="150000"/>
              </a:lnSpc>
            </a:pPr>
            <a:r>
              <a:rPr lang="es-ES" sz="1200" dirty="0"/>
              <a:t>Genere informes en SAP Business One con datos en tiempo real o controle sus existencias y artículos sobre la marcha con la aplicación móvil COBI.wms.</a:t>
            </a:r>
            <a:endParaRPr lang="de-DE" sz="1200" dirty="0"/>
          </a:p>
        </p:txBody>
      </p:sp>
      <p:sp>
        <p:nvSpPr>
          <p:cNvPr id="4" name="Textplatzhalter 3"/>
          <p:cNvSpPr>
            <a:spLocks noGrp="1"/>
          </p:cNvSpPr>
          <p:nvPr>
            <p:ph type="body" sz="quarter" idx="10"/>
          </p:nvPr>
        </p:nvSpPr>
        <p:spPr>
          <a:xfrm>
            <a:off x="504000" y="3385004"/>
            <a:ext cx="3186651" cy="2115879"/>
          </a:xfrm>
        </p:spPr>
        <p:txBody>
          <a:bodyPr>
            <a:normAutofit/>
          </a:bodyPr>
          <a:lstStyle/>
          <a:p>
            <a:pPr>
              <a:lnSpc>
                <a:spcPct val="150000"/>
              </a:lnSpc>
            </a:pPr>
            <a:r>
              <a:rPr lang="es-ES" sz="1200" dirty="0"/>
              <a:t>Satisfaga de forma proactiva las demandas de gestión de su almacén y reduzca los errores y los costes de formación.</a:t>
            </a:r>
          </a:p>
          <a:p>
            <a:pPr>
              <a:lnSpc>
                <a:spcPct val="150000"/>
              </a:lnSpc>
            </a:pPr>
            <a:r>
              <a:rPr lang="es-ES" sz="1200" dirty="0"/>
              <a:t>Mejore la gestión de su inventario y cadena de suministro ejecutando COBI.wms de forma flexible, móvil y totalmente integrada.</a:t>
            </a:r>
            <a:endParaRPr lang="de-DE" sz="1200" dirty="0">
              <a:latin typeface="Arial" panose="020B0604020202020204" pitchFamily="34" charset="0"/>
              <a:cs typeface="Arial" panose="020B0604020202020204" pitchFamily="34" charset="0"/>
            </a:endParaRPr>
          </a:p>
        </p:txBody>
      </p:sp>
      <p:sp>
        <p:nvSpPr>
          <p:cNvPr id="3" name="Titel 2"/>
          <p:cNvSpPr>
            <a:spLocks noGrp="1"/>
          </p:cNvSpPr>
          <p:nvPr>
            <p:ph type="title"/>
          </p:nvPr>
        </p:nvSpPr>
        <p:spPr/>
        <p:txBody>
          <a:bodyPr/>
          <a:lstStyle/>
          <a:p>
            <a:r>
              <a:rPr lang="es-ES" dirty="0"/>
              <a:t>Aproveche la amplia </a:t>
            </a:r>
            <a:r>
              <a:rPr lang="es-ES" dirty="0">
                <a:solidFill>
                  <a:srgbClr val="B31616"/>
                </a:solidFill>
              </a:rPr>
              <a:t>funcionalidad móvil</a:t>
            </a:r>
            <a:endParaRPr lang="de-DE" dirty="0">
              <a:solidFill>
                <a:srgbClr val="B31616"/>
              </a:solidFill>
            </a:endParaRPr>
          </a:p>
        </p:txBody>
      </p:sp>
      <p:sp>
        <p:nvSpPr>
          <p:cNvPr id="13" name="Textplatzhalter 3"/>
          <p:cNvSpPr txBox="1">
            <a:spLocks/>
          </p:cNvSpPr>
          <p:nvPr/>
        </p:nvSpPr>
        <p:spPr bwMode="black">
          <a:xfrm>
            <a:off x="504000" y="2895330"/>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err="1"/>
              <a:t>Productividad</a:t>
            </a:r>
            <a:endParaRPr lang="de-DE" sz="1200" b="1" dirty="0"/>
          </a:p>
        </p:txBody>
      </p:sp>
      <p:sp>
        <p:nvSpPr>
          <p:cNvPr id="14" name="Textplatzhalter 3"/>
          <p:cNvSpPr txBox="1">
            <a:spLocks/>
          </p:cNvSpPr>
          <p:nvPr/>
        </p:nvSpPr>
        <p:spPr bwMode="black">
          <a:xfrm>
            <a:off x="4401639" y="2895329"/>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a:t>Datos en </a:t>
            </a:r>
            <a:r>
              <a:rPr lang="de-DE" sz="1200" b="1" dirty="0" err="1"/>
              <a:t>tiempo</a:t>
            </a:r>
            <a:r>
              <a:rPr lang="de-DE" sz="1200" b="1" dirty="0"/>
              <a:t> real</a:t>
            </a:r>
          </a:p>
        </p:txBody>
      </p:sp>
      <p:sp>
        <p:nvSpPr>
          <p:cNvPr id="15" name="Textplatzhalter 3"/>
          <p:cNvSpPr txBox="1">
            <a:spLocks/>
          </p:cNvSpPr>
          <p:nvPr/>
        </p:nvSpPr>
        <p:spPr bwMode="black">
          <a:xfrm>
            <a:off x="8299277" y="2895328"/>
            <a:ext cx="3391200" cy="489675"/>
          </a:xfrm>
          <a:prstGeom prst="rect">
            <a:avLst/>
          </a:prstGeom>
        </p:spPr>
        <p:txBody>
          <a:bodyPr vert="horz" lIns="0" tIns="0" rIns="0" bIns="0" rtlCol="0" anchor="ctr">
            <a:normAutofit/>
          </a:bodyPr>
          <a:lstStyle>
            <a:lvl1pPr marL="0" indent="0" algn="l" defTabSz="1088558" rtl="0" eaLnBrk="1" latinLnBrk="0" hangingPunct="1">
              <a:spcBef>
                <a:spcPts val="600"/>
              </a:spcBef>
              <a:buClr>
                <a:schemeClr val="accent1"/>
              </a:buClr>
              <a:buSzPct val="80000"/>
              <a:buFontTx/>
              <a:buNone/>
              <a:defRPr sz="18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6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400" kern="1200" noProof="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de-DE" sz="1200" b="1" dirty="0" err="1"/>
              <a:t>Movilidad</a:t>
            </a:r>
            <a:endParaRPr lang="de-DE" sz="1600" b="1" dirty="0"/>
          </a:p>
        </p:txBody>
      </p:sp>
      <p:pic>
        <p:nvPicPr>
          <p:cNvPr id="36" name="Grafik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277" y="2035033"/>
            <a:ext cx="823458" cy="823458"/>
          </a:xfrm>
          <a:prstGeom prst="rect">
            <a:avLst/>
          </a:prstGeom>
        </p:spPr>
      </p:pic>
      <p:pic>
        <p:nvPicPr>
          <p:cNvPr id="37" name="Grafi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00" y="1952791"/>
            <a:ext cx="905700" cy="905700"/>
          </a:xfrm>
          <a:prstGeom prst="rect">
            <a:avLst/>
          </a:prstGeom>
        </p:spPr>
      </p:pic>
      <p:pic>
        <p:nvPicPr>
          <p:cNvPr id="38" name="Grafik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638" y="2035033"/>
            <a:ext cx="823458" cy="823458"/>
          </a:xfrm>
          <a:prstGeom prst="rect">
            <a:avLst/>
          </a:prstGeom>
        </p:spPr>
      </p:pic>
      <p:sp>
        <p:nvSpPr>
          <p:cNvPr id="17" name="Rectangle 54">
            <a:extLst>
              <a:ext uri="{FF2B5EF4-FFF2-40B4-BE49-F238E27FC236}">
                <a16:creationId xmlns:a16="http://schemas.microsoft.com/office/drawing/2014/main" id="{669CA5A1-99B7-A546-66B5-1A564162A134}"/>
              </a:ext>
            </a:extLst>
          </p:cNvPr>
          <p:cNvSpPr/>
          <p:nvPr/>
        </p:nvSpPr>
        <p:spPr bwMode="gray">
          <a:xfrm>
            <a:off x="2459926" y="419889"/>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42720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a:xfrm>
            <a:off x="1758640" y="2034665"/>
            <a:ext cx="3759657" cy="882194"/>
          </a:xfrm>
        </p:spPr>
        <p:txBody>
          <a:bodyPr>
            <a:normAutofit/>
          </a:bodyPr>
          <a:lstStyle/>
          <a:p>
            <a:pPr>
              <a:spcBef>
                <a:spcPts val="600"/>
              </a:spcBef>
            </a:pPr>
            <a:r>
              <a:rPr lang="es-ES" sz="1600" kern="600" dirty="0"/>
              <a:t>Asequible</a:t>
            </a:r>
          </a:p>
          <a:p>
            <a:pPr>
              <a:spcBef>
                <a:spcPts val="600"/>
              </a:spcBef>
            </a:pPr>
            <a:r>
              <a:rPr lang="es-ES" sz="1200" kern="600" dirty="0"/>
              <a:t>Bajo costo total de propiedad en simultáneoahorro de costes</a:t>
            </a:r>
            <a:endParaRPr lang="de-DE" sz="1050" kern="600" dirty="0"/>
          </a:p>
        </p:txBody>
      </p:sp>
      <p:sp>
        <p:nvSpPr>
          <p:cNvPr id="3" name="Titel 2"/>
          <p:cNvSpPr>
            <a:spLocks noGrp="1"/>
          </p:cNvSpPr>
          <p:nvPr>
            <p:ph type="title"/>
          </p:nvPr>
        </p:nvSpPr>
        <p:spPr>
          <a:xfrm>
            <a:off x="504000" y="842203"/>
            <a:ext cx="11186476" cy="369332"/>
          </a:xfrm>
        </p:spPr>
        <p:txBody>
          <a:bodyPr/>
          <a:lstStyle/>
          <a:p>
            <a:r>
              <a:rPr lang="es-ES" dirty="0"/>
              <a:t>Para todas las necesidades de </a:t>
            </a:r>
            <a:r>
              <a:rPr lang="es-ES" dirty="0">
                <a:solidFill>
                  <a:srgbClr val="B31616"/>
                </a:solidFill>
              </a:rPr>
              <a:t>gestión de almacenes pequeños y medianos</a:t>
            </a:r>
            <a:endParaRPr lang="de-DE" dirty="0">
              <a:solidFill>
                <a:srgbClr val="B31616"/>
              </a:solidFill>
            </a:endParaRPr>
          </a:p>
        </p:txBody>
      </p:sp>
      <p:sp>
        <p:nvSpPr>
          <p:cNvPr id="8" name="Textplatzhalter 1"/>
          <p:cNvSpPr txBox="1">
            <a:spLocks/>
          </p:cNvSpPr>
          <p:nvPr/>
        </p:nvSpPr>
        <p:spPr bwMode="black">
          <a:xfrm>
            <a:off x="1758640" y="3397991"/>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es-ES" sz="1600" kern="600" dirty="0"/>
              <a:t>Implementación Rápida</a:t>
            </a:r>
          </a:p>
          <a:p>
            <a:pPr>
              <a:spcBef>
                <a:spcPts val="600"/>
              </a:spcBef>
            </a:pPr>
            <a:r>
              <a:rPr lang="es-ES" sz="1200" kern="600" dirty="0"/>
              <a:t>Puesta en marcha en un día</a:t>
            </a:r>
            <a:endParaRPr lang="de-DE" sz="1050" kern="600" dirty="0"/>
          </a:p>
        </p:txBody>
      </p:sp>
      <p:sp>
        <p:nvSpPr>
          <p:cNvPr id="9" name="Textplatzhalter 1"/>
          <p:cNvSpPr txBox="1">
            <a:spLocks/>
          </p:cNvSpPr>
          <p:nvPr/>
        </p:nvSpPr>
        <p:spPr bwMode="black">
          <a:xfrm>
            <a:off x="1758640" y="4761319"/>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es-ES" sz="1600" kern="600" dirty="0"/>
              <a:t>Plurilingüe</a:t>
            </a:r>
          </a:p>
          <a:p>
            <a:pPr>
              <a:spcBef>
                <a:spcPts val="600"/>
              </a:spcBef>
            </a:pPr>
            <a:r>
              <a:rPr lang="es-ES" sz="1200" kern="600" dirty="0"/>
              <a:t>Disponible en alemán, inglés, turco y españolEl francés llegará pronto</a:t>
            </a:r>
            <a:endParaRPr lang="de-DE" sz="1200" kern="600" dirty="0">
              <a:highlight>
                <a:srgbClr val="FFFF00"/>
              </a:highlight>
            </a:endParaRPr>
          </a:p>
        </p:txBody>
      </p:sp>
      <p:sp>
        <p:nvSpPr>
          <p:cNvPr id="10" name="Textplatzhalter 1"/>
          <p:cNvSpPr txBox="1">
            <a:spLocks/>
          </p:cNvSpPr>
          <p:nvPr/>
        </p:nvSpPr>
        <p:spPr bwMode="black">
          <a:xfrm>
            <a:off x="6847483" y="2034665"/>
            <a:ext cx="3947499"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es-ES" sz="1600" kern="600" dirty="0"/>
              <a:t>A través de dispositivos</a:t>
            </a:r>
          </a:p>
          <a:p>
            <a:pPr>
              <a:spcBef>
                <a:spcPts val="600"/>
              </a:spcBef>
            </a:pPr>
            <a:r>
              <a:rPr lang="es-ES" sz="1200" kern="600" dirty="0"/>
              <a:t>Compatible con lectores de códigos de barras Android y teléfonos inteligentes y tabletas Android</a:t>
            </a:r>
            <a:endParaRPr lang="de-DE" sz="900" kern="600" dirty="0"/>
          </a:p>
        </p:txBody>
      </p:sp>
      <p:sp>
        <p:nvSpPr>
          <p:cNvPr id="11" name="Textplatzhalter 1"/>
          <p:cNvSpPr txBox="1">
            <a:spLocks/>
          </p:cNvSpPr>
          <p:nvPr/>
        </p:nvSpPr>
        <p:spPr bwMode="black">
          <a:xfrm>
            <a:off x="6847483" y="3397992"/>
            <a:ext cx="3759657"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es-ES" sz="1600" kern="600" dirty="0"/>
              <a:t>Totalmente integrado</a:t>
            </a:r>
          </a:p>
          <a:p>
            <a:pPr>
              <a:spcBef>
                <a:spcPts val="600"/>
              </a:spcBef>
            </a:pPr>
            <a:r>
              <a:rPr lang="es-ES" sz="1200" kern="600" dirty="0"/>
              <a:t>Basado en las conocidas funcionalidades de SAP Business One</a:t>
            </a:r>
            <a:endParaRPr lang="de-DE" sz="1050" kern="600" dirty="0"/>
          </a:p>
        </p:txBody>
      </p:sp>
      <p:sp>
        <p:nvSpPr>
          <p:cNvPr id="12" name="Textplatzhalter 1"/>
          <p:cNvSpPr txBox="1">
            <a:spLocks/>
          </p:cNvSpPr>
          <p:nvPr/>
        </p:nvSpPr>
        <p:spPr bwMode="black">
          <a:xfrm>
            <a:off x="6847483" y="4761320"/>
            <a:ext cx="4043192" cy="882196"/>
          </a:xfrm>
          <a:prstGeom prst="rect">
            <a:avLst/>
          </a:prstGeom>
        </p:spPr>
        <p:txBody>
          <a:bodyPr vert="horz" lIns="0" tIns="0" rIns="0" bIns="0" rtlCol="0">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rgbClr val="B31616"/>
              </a:buClr>
              <a:buSzPct val="100000"/>
              <a:buFont typeface="Wingdings" panose="05000000000000000000"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rgbClr val="B31616"/>
              </a:buClr>
              <a:buSzPct val="100000"/>
              <a:buFont typeface="Wingdings" panose="05000000000000000000" pitchFamily="2" charset="2"/>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rgbClr val="B31616"/>
              </a:buClr>
              <a:buSzPct val="120000"/>
              <a:buFont typeface="Wingdings" panose="05000000000000000000" pitchFamily="2" charset="2"/>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rgbClr val="B31616"/>
              </a:buClr>
              <a:buSzPct val="100000"/>
              <a:buFont typeface="Wingdings" panose="05000000000000000000" pitchFamily="2"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spcBef>
                <a:spcPts val="600"/>
              </a:spcBef>
            </a:pPr>
            <a:r>
              <a:rPr lang="es-ES" sz="1600" kern="600" dirty="0"/>
              <a:t>Dinámica</a:t>
            </a:r>
          </a:p>
          <a:p>
            <a:pPr>
              <a:spcBef>
                <a:spcPts val="600"/>
              </a:spcBef>
            </a:pPr>
            <a:r>
              <a:rPr lang="es-ES" sz="1200" kern="600" dirty="0"/>
              <a:t>Las funciones/opciones se pueden bloquear o desbloquear según los requisitos del usuario final o por dispositivo</a:t>
            </a:r>
            <a:endParaRPr lang="de-DE" sz="900" kern="600" dirty="0"/>
          </a:p>
        </p:txBody>
      </p:sp>
      <p:pic>
        <p:nvPicPr>
          <p:cNvPr id="22" name="Grafi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890" y="2081778"/>
            <a:ext cx="612000" cy="612000"/>
          </a:xfrm>
          <a:prstGeom prst="rect">
            <a:avLst/>
          </a:prstGeom>
        </p:spPr>
      </p:pic>
      <p:pic>
        <p:nvPicPr>
          <p:cNvPr id="21" name="Grafik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47" y="3330759"/>
            <a:ext cx="612000" cy="612000"/>
          </a:xfrm>
          <a:prstGeom prst="rect">
            <a:avLst/>
          </a:prstGeom>
        </p:spPr>
      </p:pic>
      <p:pic>
        <p:nvPicPr>
          <p:cNvPr id="23" name="Grafik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89" y="2104965"/>
            <a:ext cx="519758" cy="519758"/>
          </a:xfrm>
          <a:prstGeom prst="rect">
            <a:avLst/>
          </a:prstGeom>
        </p:spPr>
      </p:pic>
      <p:pic>
        <p:nvPicPr>
          <p:cNvPr id="25" name="Grafik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890" y="4800266"/>
            <a:ext cx="612000" cy="612000"/>
          </a:xfrm>
          <a:prstGeom prst="rect">
            <a:avLst/>
          </a:prstGeom>
        </p:spPr>
      </p:pic>
      <p:pic>
        <p:nvPicPr>
          <p:cNvPr id="26" name="Grafik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890" y="3441022"/>
            <a:ext cx="612000" cy="612000"/>
          </a:xfrm>
          <a:prstGeom prst="rect">
            <a:avLst/>
          </a:prstGeom>
        </p:spPr>
      </p:pic>
      <p:pic>
        <p:nvPicPr>
          <p:cNvPr id="24" name="Grafik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047" y="4800265"/>
            <a:ext cx="612000" cy="612000"/>
          </a:xfrm>
          <a:prstGeom prst="rect">
            <a:avLst/>
          </a:prstGeom>
        </p:spPr>
      </p:pic>
      <p:sp>
        <p:nvSpPr>
          <p:cNvPr id="36" name="Rectangle 54"/>
          <p:cNvSpPr/>
          <p:nvPr/>
        </p:nvSpPr>
        <p:spPr bwMode="gray">
          <a:xfrm>
            <a:off x="2459924" y="422228"/>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330426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vider"/>
          <p:cNvSpPr>
            <a:spLocks noGrp="1"/>
          </p:cNvSpPr>
          <p:nvPr>
            <p:ph type="ctrTitle"/>
          </p:nvPr>
        </p:nvSpPr>
        <p:spPr bwMode="gray"/>
        <p:txBody>
          <a:bodyPr/>
          <a:lstStyle/>
          <a:p>
            <a:r>
              <a:rPr lang="en-US" dirty="0" err="1"/>
              <a:t>Módulos</a:t>
            </a:r>
            <a:r>
              <a:rPr lang="en-US" dirty="0"/>
              <a:t> </a:t>
            </a:r>
            <a:r>
              <a:rPr lang="en-US" dirty="0" err="1">
                <a:solidFill>
                  <a:srgbClr val="B31616"/>
                </a:solidFill>
              </a:rPr>
              <a:t>estándar</a:t>
            </a:r>
            <a:endParaRPr lang="en-US" dirty="0">
              <a:solidFill>
                <a:srgbClr val="B31616"/>
              </a:solidFill>
            </a:endParaRPr>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8881" b="28881"/>
          <a:stretch>
            <a:fillRect/>
          </a:stretch>
        </p:blipFill>
        <p:spPr/>
      </p:pic>
    </p:spTree>
    <p:extLst>
      <p:ext uri="{BB962C8B-B14F-4D97-AF65-F5344CB8AC3E}">
        <p14:creationId xmlns:p14="http://schemas.microsoft.com/office/powerpoint/2010/main" val="152954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p:cNvSpPr>
            <a:spLocks noGrp="1"/>
          </p:cNvSpPr>
          <p:nvPr>
            <p:ph type="body" sz="quarter" idx="11"/>
          </p:nvPr>
        </p:nvSpPr>
        <p:spPr>
          <a:xfrm>
            <a:off x="4496471" y="2007588"/>
            <a:ext cx="3370247" cy="3367332"/>
          </a:xfrm>
        </p:spPr>
        <p:txBody>
          <a:bodyPr>
            <a:normAutofit/>
          </a:bodyPr>
          <a:lstStyle/>
          <a:p>
            <a:pPr marL="342900" indent="-342900">
              <a:buSzPct val="100000"/>
              <a:buFont typeface="Wingdings" panose="05000000000000000000" pitchFamily="2" charset="2"/>
              <a:buChar char="§"/>
            </a:pPr>
            <a:r>
              <a:rPr lang="es-ES" sz="1200" dirty="0"/>
              <a:t>Problema para la producción</a:t>
            </a:r>
          </a:p>
          <a:p>
            <a:pPr marL="342900" indent="-342900">
              <a:buSzPct val="100000"/>
              <a:buFont typeface="Wingdings" panose="05000000000000000000" pitchFamily="2" charset="2"/>
              <a:buChar char="§"/>
            </a:pPr>
            <a:r>
              <a:rPr lang="es-ES" sz="1200" dirty="0"/>
              <a:t>Orden de compra</a:t>
            </a:r>
            <a:endParaRPr lang="de-DE" sz="1200" dirty="0"/>
          </a:p>
          <a:p>
            <a:pPr marL="342900" indent="-342900">
              <a:buSzPct val="100000"/>
              <a:buFont typeface="Wingdings" panose="05000000000000000000" pitchFamily="2" charset="2"/>
              <a:buChar char="§"/>
            </a:pPr>
            <a:r>
              <a:rPr lang="es-ES" sz="1200" dirty="0"/>
              <a:t>Cosecha</a:t>
            </a:r>
          </a:p>
          <a:p>
            <a:pPr marL="342900" indent="-342900">
              <a:buSzPct val="100000"/>
              <a:buFont typeface="Wingdings" panose="05000000000000000000" pitchFamily="2" charset="2"/>
              <a:buChar char="§"/>
            </a:pPr>
            <a:r>
              <a:rPr lang="es-ES" sz="1200" dirty="0"/>
              <a:t>Entrega de ventas (con albarán)</a:t>
            </a:r>
          </a:p>
          <a:p>
            <a:pPr marL="342900" indent="-342900">
              <a:buSzPct val="100000"/>
              <a:buFont typeface="Wingdings" panose="05000000000000000000" pitchFamily="2" charset="2"/>
              <a:buChar char="§"/>
            </a:pPr>
            <a:r>
              <a:rPr lang="es-ES" sz="1200" dirty="0"/>
              <a:t>Conteo de inventario</a:t>
            </a:r>
          </a:p>
        </p:txBody>
      </p:sp>
      <p:sp>
        <p:nvSpPr>
          <p:cNvPr id="5" name="Textplatzhalter 4"/>
          <p:cNvSpPr>
            <a:spLocks noGrp="1"/>
          </p:cNvSpPr>
          <p:nvPr>
            <p:ph type="body" sz="quarter" idx="10"/>
          </p:nvPr>
        </p:nvSpPr>
        <p:spPr>
          <a:xfrm>
            <a:off x="504000" y="2007588"/>
            <a:ext cx="3667167" cy="3367332"/>
          </a:xfrm>
        </p:spPr>
        <p:txBody>
          <a:bodyPr>
            <a:normAutofit/>
          </a:bodyPr>
          <a:lstStyle/>
          <a:p>
            <a:pPr marL="342900" indent="-342900">
              <a:buSzPct val="100000"/>
              <a:buFont typeface="Wingdings" panose="05000000000000000000" pitchFamily="2" charset="2"/>
              <a:buChar char="§"/>
            </a:pPr>
            <a:r>
              <a:rPr lang="es-ES" sz="1200" dirty="0"/>
              <a:t>Reserva Plus</a:t>
            </a:r>
          </a:p>
          <a:p>
            <a:pPr marL="342900" indent="-342900">
              <a:buSzPct val="100000"/>
              <a:buFont typeface="Wingdings" panose="05000000000000000000" pitchFamily="2" charset="2"/>
              <a:buChar char="§"/>
            </a:pPr>
            <a:r>
              <a:rPr lang="es-ES" sz="1200" dirty="0"/>
              <a:t>Reserva negativa</a:t>
            </a:r>
          </a:p>
          <a:p>
            <a:pPr marL="342900" indent="-342900">
              <a:buSzPct val="100000"/>
              <a:buFont typeface="Wingdings" panose="05000000000000000000" pitchFamily="2" charset="2"/>
              <a:buChar char="§"/>
            </a:pPr>
            <a:r>
              <a:rPr lang="es-ES" sz="1200" dirty="0"/>
              <a:t>Recibo de compra</a:t>
            </a:r>
          </a:p>
          <a:p>
            <a:pPr marL="342900" indent="-342900">
              <a:buSzPct val="100000"/>
              <a:buFont typeface="Wingdings" panose="05000000000000000000" pitchFamily="2" charset="2"/>
              <a:buChar char="§"/>
            </a:pPr>
            <a:r>
              <a:rPr lang="es-ES" sz="1200" dirty="0"/>
              <a:t>Transferencia de inventario</a:t>
            </a:r>
          </a:p>
          <a:p>
            <a:pPr marL="342900" indent="-342900">
              <a:buSzPct val="100000"/>
              <a:buFont typeface="Wingdings" panose="05000000000000000000" pitchFamily="2" charset="2"/>
              <a:buChar char="§"/>
            </a:pPr>
            <a:r>
              <a:rPr lang="es-ES" sz="1200" dirty="0"/>
              <a:t>Devoluciones de compra y venta</a:t>
            </a:r>
          </a:p>
        </p:txBody>
      </p:sp>
      <p:sp>
        <p:nvSpPr>
          <p:cNvPr id="3" name="Titel 2"/>
          <p:cNvSpPr>
            <a:spLocks noGrp="1"/>
          </p:cNvSpPr>
          <p:nvPr>
            <p:ph type="title"/>
          </p:nvPr>
        </p:nvSpPr>
        <p:spPr/>
        <p:txBody>
          <a:bodyPr/>
          <a:lstStyle/>
          <a:p>
            <a:r>
              <a:rPr lang="de-DE" dirty="0" err="1"/>
              <a:t>Módulos</a:t>
            </a:r>
            <a:r>
              <a:rPr lang="de-DE" dirty="0"/>
              <a:t> </a:t>
            </a:r>
            <a:r>
              <a:rPr lang="de-DE" dirty="0" err="1">
                <a:solidFill>
                  <a:srgbClr val="B31616"/>
                </a:solidFill>
              </a:rPr>
              <a:t>estándar</a:t>
            </a:r>
            <a:endParaRPr lang="de-DE" dirty="0">
              <a:solidFill>
                <a:srgbClr val="B31616"/>
              </a:solidFill>
            </a:endParaRPr>
          </a:p>
        </p:txBody>
      </p:sp>
      <p:sp>
        <p:nvSpPr>
          <p:cNvPr id="8" name="Rechteck 7"/>
          <p:cNvSpPr/>
          <p:nvPr/>
        </p:nvSpPr>
        <p:spPr>
          <a:xfrm>
            <a:off x="398371" y="1466854"/>
            <a:ext cx="11150625" cy="276999"/>
          </a:xfrm>
          <a:prstGeom prst="rect">
            <a:avLst/>
          </a:prstGeom>
        </p:spPr>
        <p:txBody>
          <a:bodyPr wrap="square">
            <a:spAutoFit/>
          </a:bodyPr>
          <a:lstStyle/>
          <a:p>
            <a:r>
              <a:rPr lang="es-ES" sz="1200" dirty="0">
                <a:latin typeface="+mn-lt"/>
              </a:rPr>
              <a:t>La aplicación enriquece su solución SAP Business One con varios módulos estándar:</a:t>
            </a:r>
            <a:endParaRPr lang="de-DE" sz="1200" dirty="0">
              <a:latin typeface="+mn-lt"/>
            </a:endParaRPr>
          </a:p>
        </p:txBody>
      </p:sp>
      <p:sp>
        <p:nvSpPr>
          <p:cNvPr id="1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4" name="Textfeld 3">
            <a:extLst>
              <a:ext uri="{FF2B5EF4-FFF2-40B4-BE49-F238E27FC236}">
                <a16:creationId xmlns:a16="http://schemas.microsoft.com/office/drawing/2014/main" id="{D319E8BE-A64F-1270-73DE-AAF8F047348E}"/>
              </a:ext>
            </a:extLst>
          </p:cNvPr>
          <p:cNvSpPr txBox="1"/>
          <p:nvPr/>
        </p:nvSpPr>
        <p:spPr>
          <a:xfrm>
            <a:off x="8192022" y="1999172"/>
            <a:ext cx="6096000" cy="2000548"/>
          </a:xfrm>
          <a:prstGeom prst="rect">
            <a:avLst/>
          </a:prstGeom>
          <a:noFill/>
        </p:spPr>
        <p:txBody>
          <a:bodyPr wrap="square">
            <a:spAutoFit/>
          </a:bodyPr>
          <a:lstStyle/>
          <a:p>
            <a:pPr marL="342900" marR="0" lvl="0" indent="-342900" algn="l" defTabSz="1088558" rtl="0" eaLnBrk="1" fontAlgn="auto" latinLnBrk="0" hangingPunct="1">
              <a:lnSpc>
                <a:spcPct val="100000"/>
              </a:lnSpc>
              <a:spcBef>
                <a:spcPts val="1800"/>
              </a:spcBef>
              <a:spcAft>
                <a:spcPts val="0"/>
              </a:spcAft>
              <a:buClr>
                <a:srgbClr val="B31616"/>
              </a:buClr>
              <a:buSzPct val="100000"/>
              <a:buFont typeface="Wingdings" panose="05000000000000000000" pitchFamily="2" charset="2"/>
              <a:buChar char="§"/>
              <a:tabLst/>
              <a:defRPr/>
            </a:pPr>
            <a:r>
              <a:rPr kumimoji="0" lang="es-ES" sz="1200" b="0" i="0" u="none" strike="noStrike" kern="1200" cap="none" spc="0" normalizeH="0" baseline="0" noProof="0" dirty="0">
                <a:ln>
                  <a:noFill/>
                </a:ln>
                <a:solidFill>
                  <a:srgbClr val="000000"/>
                </a:solidFill>
                <a:effectLst/>
                <a:uLnTx/>
                <a:uFillTx/>
                <a:latin typeface="Roboto"/>
                <a:ea typeface="+mn-ea"/>
                <a:cs typeface="+mn-cs"/>
              </a:rPr>
              <a:t>Lista de inventario</a:t>
            </a:r>
          </a:p>
          <a:p>
            <a:pPr marL="342900" marR="0" lvl="0" indent="-342900" algn="l" defTabSz="1088558" rtl="0" eaLnBrk="1" fontAlgn="auto" latinLnBrk="0" hangingPunct="1">
              <a:lnSpc>
                <a:spcPct val="100000"/>
              </a:lnSpc>
              <a:spcBef>
                <a:spcPts val="1800"/>
              </a:spcBef>
              <a:spcAft>
                <a:spcPts val="0"/>
              </a:spcAft>
              <a:buClr>
                <a:srgbClr val="B31616"/>
              </a:buClr>
              <a:buSzPct val="100000"/>
              <a:buFont typeface="Wingdings" panose="05000000000000000000" pitchFamily="2" charset="2"/>
              <a:buChar char="§"/>
              <a:tabLst/>
              <a:defRPr/>
            </a:pPr>
            <a:r>
              <a:rPr kumimoji="0" lang="es-ES" sz="1200" b="0" i="0" u="none" strike="noStrike" kern="1200" cap="none" spc="0" normalizeH="0" baseline="0" noProof="0" dirty="0">
                <a:ln>
                  <a:noFill/>
                </a:ln>
                <a:solidFill>
                  <a:srgbClr val="000000"/>
                </a:solidFill>
                <a:effectLst/>
                <a:uLnTx/>
                <a:uFillTx/>
                <a:latin typeface="Roboto"/>
                <a:ea typeface="+mn-ea"/>
                <a:cs typeface="+mn-cs"/>
              </a:rPr>
              <a:t>Impresión de etiquetas</a:t>
            </a:r>
          </a:p>
          <a:p>
            <a:pPr marL="342900" marR="0" lvl="0" indent="-342900" algn="l" defTabSz="1088558" rtl="0" eaLnBrk="1" fontAlgn="auto" latinLnBrk="0" hangingPunct="1">
              <a:lnSpc>
                <a:spcPct val="100000"/>
              </a:lnSpc>
              <a:spcBef>
                <a:spcPts val="1800"/>
              </a:spcBef>
              <a:spcAft>
                <a:spcPts val="0"/>
              </a:spcAft>
              <a:buClr>
                <a:srgbClr val="B31616"/>
              </a:buClr>
              <a:buSzPct val="100000"/>
              <a:buFont typeface="Wingdings" panose="05000000000000000000" pitchFamily="2" charset="2"/>
              <a:buChar char="§"/>
              <a:tabLst/>
              <a:defRPr/>
            </a:pPr>
            <a:r>
              <a:rPr kumimoji="0" lang="es-ES" sz="1200" b="0" i="0" u="none" strike="noStrike" kern="1200" cap="none" spc="0" normalizeH="0" baseline="0" noProof="0" dirty="0">
                <a:ln>
                  <a:noFill/>
                </a:ln>
                <a:solidFill>
                  <a:srgbClr val="000000"/>
                </a:solidFill>
                <a:effectLst/>
                <a:uLnTx/>
                <a:uFillTx/>
                <a:latin typeface="Roboto"/>
                <a:ea typeface="+mn-ea"/>
                <a:cs typeface="+mn-cs"/>
              </a:rPr>
              <a:t>Recibo de Producción</a:t>
            </a:r>
          </a:p>
          <a:p>
            <a:pPr marL="342900" marR="0" lvl="0" indent="-342900" algn="l" defTabSz="1088558" rtl="0" eaLnBrk="1" fontAlgn="auto" latinLnBrk="0" hangingPunct="1">
              <a:lnSpc>
                <a:spcPct val="100000"/>
              </a:lnSpc>
              <a:spcBef>
                <a:spcPts val="1800"/>
              </a:spcBef>
              <a:spcAft>
                <a:spcPts val="0"/>
              </a:spcAft>
              <a:buClr>
                <a:srgbClr val="B31616"/>
              </a:buClr>
              <a:buSzPct val="100000"/>
              <a:buFont typeface="Wingdings" panose="05000000000000000000" pitchFamily="2" charset="2"/>
              <a:buChar char="§"/>
              <a:tabLst/>
              <a:defRPr/>
            </a:pPr>
            <a:r>
              <a:rPr kumimoji="0" lang="es-ES" sz="1200" b="0" i="0" u="none" strike="noStrike" kern="1200" cap="none" spc="0" normalizeH="0" baseline="0" noProof="0" dirty="0">
                <a:ln>
                  <a:noFill/>
                </a:ln>
                <a:solidFill>
                  <a:srgbClr val="000000"/>
                </a:solidFill>
                <a:effectLst/>
                <a:uLnTx/>
                <a:uFillTx/>
                <a:latin typeface="Roboto"/>
                <a:ea typeface="+mn-ea"/>
                <a:cs typeface="+mn-cs"/>
              </a:rPr>
              <a:t>Solicitud de transferencia</a:t>
            </a:r>
          </a:p>
          <a:p>
            <a:pPr marL="342900" marR="0" lvl="0" indent="-342900" algn="l" defTabSz="1088558" rtl="0" eaLnBrk="1" fontAlgn="auto" latinLnBrk="0" hangingPunct="1">
              <a:lnSpc>
                <a:spcPct val="100000"/>
              </a:lnSpc>
              <a:spcBef>
                <a:spcPts val="1800"/>
              </a:spcBef>
              <a:spcAft>
                <a:spcPts val="0"/>
              </a:spcAft>
              <a:buClr>
                <a:srgbClr val="B31616"/>
              </a:buClr>
              <a:buSzPct val="100000"/>
              <a:buFont typeface="Wingdings" panose="05000000000000000000" pitchFamily="2" charset="2"/>
              <a:buChar char="§"/>
              <a:tabLst/>
              <a:defRPr/>
            </a:pPr>
            <a:r>
              <a:rPr kumimoji="0" lang="de-DE" sz="1200" b="0" i="0" u="none" strike="noStrike" kern="1200" cap="none" spc="0" normalizeH="0" baseline="0" noProof="0" dirty="0" err="1">
                <a:ln>
                  <a:noFill/>
                </a:ln>
                <a:solidFill>
                  <a:srgbClr val="000000"/>
                </a:solidFill>
                <a:effectLst/>
                <a:uLnTx/>
                <a:uFillTx/>
                <a:latin typeface="Roboto"/>
                <a:ea typeface="+mn-ea"/>
                <a:cs typeface="+mn-cs"/>
              </a:rPr>
              <a:t>solicitar</a:t>
            </a:r>
            <a:r>
              <a:rPr kumimoji="0" lang="de-DE" sz="1200" b="0" i="0" u="none" strike="noStrike" kern="1200" cap="none" spc="0" normalizeH="0" baseline="0" noProof="0" dirty="0">
                <a:ln>
                  <a:noFill/>
                </a:ln>
                <a:solidFill>
                  <a:srgbClr val="000000"/>
                </a:solidFill>
                <a:effectLst/>
                <a:uLnTx/>
                <a:uFillTx/>
                <a:latin typeface="Roboto"/>
                <a:ea typeface="+mn-ea"/>
                <a:cs typeface="+mn-cs"/>
              </a:rPr>
              <a:t> </a:t>
            </a:r>
            <a:r>
              <a:rPr kumimoji="0" lang="de-DE" sz="1200" b="0" i="0" u="none" strike="noStrike" kern="1200" cap="none" spc="0" normalizeH="0" baseline="0" noProof="0" dirty="0" err="1">
                <a:ln>
                  <a:noFill/>
                </a:ln>
                <a:solidFill>
                  <a:srgbClr val="000000"/>
                </a:solidFill>
                <a:effectLst/>
                <a:uLnTx/>
                <a:uFillTx/>
                <a:latin typeface="Roboto"/>
                <a:ea typeface="+mn-ea"/>
                <a:cs typeface="+mn-cs"/>
              </a:rPr>
              <a:t>pedido</a:t>
            </a:r>
            <a:endParaRPr kumimoji="0" lang="de-DE" sz="1200" b="0" i="0" u="none" strike="noStrike" kern="1200" cap="none" spc="0" normalizeH="0" baseline="0" noProof="0" dirty="0">
              <a:ln>
                <a:noFill/>
              </a:ln>
              <a:solidFill>
                <a:srgbClr val="000000"/>
              </a:solidFill>
              <a:effectLst/>
              <a:uLnTx/>
              <a:uFillTx/>
              <a:latin typeface="Roboto"/>
              <a:ea typeface="+mn-ea"/>
              <a:cs typeface="+mn-cs"/>
            </a:endParaRPr>
          </a:p>
        </p:txBody>
      </p:sp>
    </p:spTree>
    <p:extLst>
      <p:ext uri="{BB962C8B-B14F-4D97-AF65-F5344CB8AC3E}">
        <p14:creationId xmlns:p14="http://schemas.microsoft.com/office/powerpoint/2010/main" val="847062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Reserva Plus</a:t>
            </a:r>
          </a:p>
        </p:txBody>
      </p:sp>
      <p:sp>
        <p:nvSpPr>
          <p:cNvPr id="3" name="Textplatzhalter 2"/>
          <p:cNvSpPr>
            <a:spLocks noGrp="1"/>
          </p:cNvSpPr>
          <p:nvPr>
            <p:ph type="body" sz="quarter" idx="10"/>
          </p:nvPr>
        </p:nvSpPr>
        <p:spPr/>
        <p:txBody>
          <a:bodyPr>
            <a:normAutofit/>
          </a:bodyPr>
          <a:lstStyle/>
          <a:p>
            <a:pPr>
              <a:lnSpc>
                <a:spcPct val="150000"/>
              </a:lnSpc>
            </a:pPr>
            <a:r>
              <a:rPr lang="es-ES" sz="1200" dirty="0"/>
              <a:t>Simplemente registre un aumento en el inventario sin hacer referencia a procesos comerciales específicos, como órdenes de compra.</a:t>
            </a:r>
          </a:p>
          <a:p>
            <a:pPr marL="285750" indent="-285750">
              <a:lnSpc>
                <a:spcPct val="150000"/>
              </a:lnSpc>
              <a:buSzPct val="100000"/>
              <a:buFont typeface="Wingdings" panose="05000000000000000000" pitchFamily="2" charset="2"/>
              <a:buChar char="§"/>
            </a:pPr>
            <a:r>
              <a:rPr lang="es-ES" sz="1200" dirty="0"/>
              <a:t>Reservar mercancías entrantes</a:t>
            </a:r>
          </a:p>
          <a:p>
            <a:pPr marL="285750" indent="-285750">
              <a:lnSpc>
                <a:spcPct val="150000"/>
              </a:lnSpc>
              <a:buSzPct val="100000"/>
              <a:buFont typeface="Wingdings" panose="05000000000000000000" pitchFamily="2" charset="2"/>
              <a:buChar char="§"/>
            </a:pPr>
            <a:r>
              <a:rPr lang="es-ES" sz="1200" dirty="0"/>
              <a:t>Buscar artículos rápidamente</a:t>
            </a:r>
          </a:p>
          <a:p>
            <a:pPr marL="285750" indent="-285750">
              <a:lnSpc>
                <a:spcPct val="150000"/>
              </a:lnSpc>
              <a:buSzPct val="100000"/>
              <a:buFont typeface="Wingdings" panose="05000000000000000000" pitchFamily="2" charset="2"/>
              <a:buChar char="§"/>
            </a:pPr>
            <a:r>
              <a:rPr lang="es-ES" sz="1200" dirty="0"/>
              <a:t>Escaneo de código de barras</a:t>
            </a:r>
          </a:p>
          <a:p>
            <a:pPr marL="285750" indent="-285750">
              <a:lnSpc>
                <a:spcPct val="150000"/>
              </a:lnSpc>
              <a:buSzPct val="100000"/>
              <a:buFont typeface="Wingdings" panose="05000000000000000000" pitchFamily="2" charset="2"/>
              <a:buChar char="§"/>
            </a:pPr>
            <a:r>
              <a:rPr lang="es-ES" sz="1200" dirty="0"/>
              <a:t>Unidades de medida</a:t>
            </a:r>
          </a:p>
          <a:p>
            <a:pPr marL="285750" indent="-285750">
              <a:lnSpc>
                <a:spcPct val="150000"/>
              </a:lnSpc>
              <a:buSzPct val="100000"/>
              <a:buFont typeface="Wingdings" panose="05000000000000000000" pitchFamily="2" charset="2"/>
              <a:buChar char="§"/>
            </a:pPr>
            <a:r>
              <a:rPr lang="es-ES" sz="1200" dirty="0"/>
              <a:t>Lote y números de serie</a:t>
            </a:r>
          </a:p>
          <a:p>
            <a:pPr marL="285750" indent="-285750">
              <a:lnSpc>
                <a:spcPct val="150000"/>
              </a:lnSpc>
              <a:buSzPct val="100000"/>
              <a:buFont typeface="Wingdings" panose="05000000000000000000" pitchFamily="2" charset="2"/>
              <a:buChar char="§"/>
            </a:pPr>
            <a:r>
              <a:rPr lang="es-ES" sz="1200" dirty="0"/>
              <a:t>Ubicaciones de contenedores</a:t>
            </a:r>
          </a:p>
          <a:p>
            <a:pPr marL="285750" indent="-285750">
              <a:lnSpc>
                <a:spcPct val="150000"/>
              </a:lnSpc>
              <a:buSzPct val="100000"/>
              <a:buFont typeface="Wingdings" panose="05000000000000000000" pitchFamily="2" charset="2"/>
              <a:buChar char="§"/>
            </a:pPr>
            <a:r>
              <a:rPr lang="es-ES" sz="1200" dirty="0"/>
              <a:t>Función de foto</a:t>
            </a:r>
            <a:endParaRPr lang="en-US" sz="1200" dirty="0"/>
          </a:p>
        </p:txBody>
      </p:sp>
      <p:pic>
        <p:nvPicPr>
          <p:cNvPr id="4" name="Bildplatzhalt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257" b="1257"/>
          <a:stretch>
            <a:fillRect/>
          </a:stretch>
        </p:blipFill>
        <p:spPr/>
      </p:pic>
      <p:sp>
        <p:nvSpPr>
          <p:cNvPr id="24" name="Rectangle 54"/>
          <p:cNvSpPr/>
          <p:nvPr/>
        </p:nvSpPr>
        <p:spPr bwMode="gray">
          <a:xfrm>
            <a:off x="4415850" y="420047"/>
            <a:ext cx="1763592" cy="89979"/>
          </a:xfrm>
          <a:prstGeom prst="rect">
            <a:avLst/>
          </a:prstGeom>
          <a:solidFill>
            <a:srgbClr val="B31616"/>
          </a:solidFill>
          <a:ln w="635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032" y="1283605"/>
            <a:ext cx="2662958" cy="5052379"/>
          </a:xfrm>
          <a:prstGeom prst="rect">
            <a:avLst/>
          </a:prstGeom>
        </p:spPr>
      </p:pic>
    </p:spTree>
    <p:extLst>
      <p:ext uri="{BB962C8B-B14F-4D97-AF65-F5344CB8AC3E}">
        <p14:creationId xmlns:p14="http://schemas.microsoft.com/office/powerpoint/2010/main" val="772487232"/>
      </p:ext>
    </p:extLst>
  </p:cSld>
  <p:clrMapOvr>
    <a:masterClrMapping/>
  </p:clrMapOvr>
</p:sld>
</file>

<file path=ppt/theme/theme1.xml><?xml version="1.0" encoding="utf-8"?>
<a:theme xmlns:a="http://schemas.openxmlformats.org/drawingml/2006/main" name="SAP 2019 16x9 white">
  <a:themeElements>
    <a:clrScheme name="Benutzerdefiniert 25">
      <a:dk1>
        <a:srgbClr val="000000"/>
      </a:dk1>
      <a:lt1>
        <a:srgbClr val="FFFFFF"/>
      </a:lt1>
      <a:dk2>
        <a:srgbClr val="999999"/>
      </a:dk2>
      <a:lt2>
        <a:srgbClr val="CCCCCC"/>
      </a:lt2>
      <a:accent1>
        <a:srgbClr val="B31616"/>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COBISOFT">
      <a:majorFont>
        <a:latin typeface="Roboto bold"/>
        <a:ea typeface=""/>
        <a:cs typeface=""/>
      </a:majorFont>
      <a:minorFont>
        <a:latin typeface="Roboto"/>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CFBF233B-4965-47F7-9E55-FF6B22350CE1}"/>
    </a:ext>
  </a:extLst>
</a:theme>
</file>

<file path=ppt/theme/theme2.xml><?xml version="1.0" encoding="utf-8"?>
<a:theme xmlns:a="http://schemas.openxmlformats.org/drawingml/2006/main" name="SAP 2019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name="Presentation1" id="{0F0DE4AE-4B25-4696-9992-64270CB37F61}" vid="{6003A77E-DEA4-4308-9E42-7BC45C17D642}"/>
    </a:ext>
  </a:extLst>
</a:theme>
</file>

<file path=ppt/theme/theme3.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SAP_2019_16x9_White</Template>
  <TotalTime>0</TotalTime>
  <Words>1778</Words>
  <Application>Microsoft Office PowerPoint</Application>
  <PresentationFormat>Benutzerdefiniert</PresentationFormat>
  <Paragraphs>260</Paragraphs>
  <Slides>29</Slides>
  <Notes>1</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29</vt:i4>
      </vt:variant>
    </vt:vector>
  </HeadingPairs>
  <TitlesOfParts>
    <vt:vector size="38" baseType="lpstr">
      <vt:lpstr>Arial</vt:lpstr>
      <vt:lpstr>Courier New</vt:lpstr>
      <vt:lpstr>Roboto</vt:lpstr>
      <vt:lpstr>Roboto bold</vt:lpstr>
      <vt:lpstr>Symbol</vt:lpstr>
      <vt:lpstr>wingdings</vt:lpstr>
      <vt:lpstr>wingdings</vt:lpstr>
      <vt:lpstr>SAP 2019 16x9 white</vt:lpstr>
      <vt:lpstr>SAP 2019 16x9 blue</vt:lpstr>
      <vt:lpstr>PowerPoint-Präsentation</vt:lpstr>
      <vt:lpstr>Gestión de almacenes móviles para SAP Business One</vt:lpstr>
      <vt:lpstr>Hágalo simple con la integración completa</vt:lpstr>
      <vt:lpstr>Cualquiera que sea su dispositivo de elección, lo tenemos cubierto</vt:lpstr>
      <vt:lpstr>Aproveche la amplia funcionalidad móvil</vt:lpstr>
      <vt:lpstr>Para todas las necesidades de gestión de almacenes pequeños y medianos</vt:lpstr>
      <vt:lpstr>Módulos estándar</vt:lpstr>
      <vt:lpstr>Módulos estándar</vt:lpstr>
      <vt:lpstr>Reserva Plus</vt:lpstr>
      <vt:lpstr>Reserva negativa</vt:lpstr>
      <vt:lpstr>Transferencia de inventario</vt:lpstr>
      <vt:lpstr>Recibo de compra</vt:lpstr>
      <vt:lpstr>Selección</vt:lpstr>
      <vt:lpstr>Entrega de ventas</vt:lpstr>
      <vt:lpstr>Devolución de compra</vt:lpstr>
      <vt:lpstr>Devolución de ventas</vt:lpstr>
      <vt:lpstr>Problema para la producción</vt:lpstr>
      <vt:lpstr>Recibo de Producción</vt:lpstr>
      <vt:lpstr>Lista de inventario</vt:lpstr>
      <vt:lpstr>Orden de compra</vt:lpstr>
      <vt:lpstr>Solicitar pedido</vt:lpstr>
      <vt:lpstr>Solicitud de transferencia</vt:lpstr>
      <vt:lpstr>Conteo de inventario</vt:lpstr>
      <vt:lpstr>Impresión de etiquetas</vt:lpstr>
      <vt:lpstr>Más ajustes</vt:lpstr>
      <vt:lpstr>Hechos rápidos</vt:lpstr>
      <vt:lpstr>Beneficios de un vistazo</vt:lpstr>
      <vt:lpstr>PowerPoint-Präsentation</vt:lpstr>
      <vt:lpstr>PowerPoint-Präsentation</vt:lpstr>
    </vt:vector>
  </TitlesOfParts>
  <Company>SAP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COBIwms Solution Overview</dc:title>
  <dc:subject>COBI.wms</dc:subject>
  <dc:creator>Frau Chantal C. Pulliam | COMP.net GmbH</dc:creator>
  <cp:keywords>COBI</cp:keywords>
  <cp:lastModifiedBy>Sophie  Pulliam</cp:lastModifiedBy>
  <cp:revision>139</cp:revision>
  <dcterms:created xsi:type="dcterms:W3CDTF">2019-02-14T14:33:43Z</dcterms:created>
  <dcterms:modified xsi:type="dcterms:W3CDTF">2023-07-28T09:57:25Z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