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 id="2147483782" r:id="rId2"/>
  </p:sldMasterIdLst>
  <p:notesMasterIdLst>
    <p:notesMasterId r:id="rId32"/>
  </p:notesMasterIdLst>
  <p:handoutMasterIdLst>
    <p:handoutMasterId r:id="rId33"/>
  </p:handoutMasterIdLst>
  <p:sldIdLst>
    <p:sldId id="497" r:id="rId3"/>
    <p:sldId id="364" r:id="rId4"/>
    <p:sldId id="486" r:id="rId5"/>
    <p:sldId id="461" r:id="rId6"/>
    <p:sldId id="460" r:id="rId7"/>
    <p:sldId id="470" r:id="rId8"/>
    <p:sldId id="456" r:id="rId9"/>
    <p:sldId id="459" r:id="rId10"/>
    <p:sldId id="473" r:id="rId11"/>
    <p:sldId id="467" r:id="rId12"/>
    <p:sldId id="475" r:id="rId13"/>
    <p:sldId id="474" r:id="rId14"/>
    <p:sldId id="471" r:id="rId15"/>
    <p:sldId id="478" r:id="rId16"/>
    <p:sldId id="487" r:id="rId17"/>
    <p:sldId id="488" r:id="rId18"/>
    <p:sldId id="477" r:id="rId19"/>
    <p:sldId id="476" r:id="rId20"/>
    <p:sldId id="480" r:id="rId21"/>
    <p:sldId id="492" r:id="rId22"/>
    <p:sldId id="499" r:id="rId23"/>
    <p:sldId id="491" r:id="rId24"/>
    <p:sldId id="479" r:id="rId25"/>
    <p:sldId id="489" r:id="rId26"/>
    <p:sldId id="493" r:id="rId27"/>
    <p:sldId id="498" r:id="rId28"/>
    <p:sldId id="485" r:id="rId29"/>
    <p:sldId id="482" r:id="rId30"/>
    <p:sldId id="469" r:id="rId31"/>
  </p:sldIdLst>
  <p:sldSz cx="12195175" cy="6858000"/>
  <p:notesSz cx="6858000" cy="9144000"/>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Objective" id="{C2A3F241-983E-4ACC-8474-43AC13798837}">
          <p14:sldIdLst>
            <p14:sldId id="497"/>
            <p14:sldId id="364"/>
            <p14:sldId id="486"/>
            <p14:sldId id="461"/>
            <p14:sldId id="460"/>
            <p14:sldId id="470"/>
          </p14:sldIdLst>
        </p14:section>
        <p14:section name="Core Modules" id="{F9BB47B7-C6BC-4A75-B16E-ECDEBBF72752}">
          <p14:sldIdLst>
            <p14:sldId id="456"/>
            <p14:sldId id="459"/>
            <p14:sldId id="473"/>
            <p14:sldId id="467"/>
            <p14:sldId id="475"/>
            <p14:sldId id="474"/>
            <p14:sldId id="471"/>
            <p14:sldId id="478"/>
            <p14:sldId id="487"/>
            <p14:sldId id="488"/>
            <p14:sldId id="477"/>
            <p14:sldId id="476"/>
            <p14:sldId id="480"/>
            <p14:sldId id="492"/>
            <p14:sldId id="499"/>
            <p14:sldId id="491"/>
            <p14:sldId id="479"/>
            <p14:sldId id="489"/>
            <p14:sldId id="493"/>
            <p14:sldId id="498"/>
          </p14:sldIdLst>
        </p14:section>
        <p14:section name="Ende" id="{44D7D6C1-7CD8-4507-8CD0-F4EE358416FE}">
          <p14:sldIdLst>
            <p14:sldId id="485"/>
            <p14:sldId id="482"/>
            <p14:sldId id="469"/>
          </p14:sldIdLst>
        </p14:section>
      </p14:sectionLst>
    </p:ext>
    <p:ext uri="{EFAFB233-063F-42B5-8137-9DF3F51BA10A}">
      <p15:sldGuideLst xmlns:p15="http://schemas.microsoft.com/office/powerpoint/2012/main">
        <p15:guide id="1" pos="3841"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616"/>
    <a:srgbClr val="000000"/>
    <a:srgbClr val="3D3D3D"/>
    <a:srgbClr val="00195A"/>
    <a:srgbClr val="FF0000"/>
    <a:srgbClr val="0F46A7"/>
    <a:srgbClr val="970A82"/>
    <a:srgbClr val="FF3399"/>
    <a:srgbClr val="FFFFFF"/>
    <a:srgbClr val="FEE3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56" autoAdjust="0"/>
    <p:restoredTop sz="95701" autoAdjust="0"/>
  </p:normalViewPr>
  <p:slideViewPr>
    <p:cSldViewPr snapToGrid="0" showGuides="1">
      <p:cViewPr varScale="1">
        <p:scale>
          <a:sx n="69" d="100"/>
          <a:sy n="69" d="100"/>
        </p:scale>
        <p:origin x="564" y="66"/>
      </p:cViewPr>
      <p:guideLst>
        <p:guide pos="3841"/>
        <p:guide orient="horz" pos="2160"/>
      </p:guideLst>
    </p:cSldViewPr>
  </p:slideViewPr>
  <p:outlineViewPr>
    <p:cViewPr>
      <p:scale>
        <a:sx n="33" d="100"/>
        <a:sy n="33" d="100"/>
      </p:scale>
      <p:origin x="0" y="-8357"/>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124" d="100"/>
          <a:sy n="124" d="100"/>
        </p:scale>
        <p:origin x="495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‹Nr.›</a:t>
            </a:fld>
            <a:endParaRPr lang="de-DE" sz="1000" dirty="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a:lvl1pPr>
          </a:lstStyle>
          <a:p>
            <a:fld id="{7D8C2C35-2B8A-446E-BEC0-FD36716C29AC}" type="slidenum">
              <a:rPr lang="de-DE" smtClean="0"/>
              <a:pPr/>
              <a:t>‹Nr.›</a:t>
            </a:fld>
            <a:endParaRPr lang="de-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2300" y="293688"/>
            <a:ext cx="5359400" cy="301466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687802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2.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linkedin.com/company/sap" TargetMode="External"/><Relationship Id="rId7" Type="http://schemas.openxmlformats.org/officeDocument/2006/relationships/hyperlink" Target="https://twitter.com/sap" TargetMode="External"/><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hyperlink" Target="https://www.youtube.com/user/SAP" TargetMode="External"/><Relationship Id="rId10"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linkedin.com/company/sap" TargetMode="External"/><Relationship Id="rId7" Type="http://schemas.openxmlformats.org/officeDocument/2006/relationships/hyperlink" Target="https://twitter.com/sap" TargetMode="External"/><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hyperlink" Target="https://www.youtube.com/user/SAP" TargetMode="External"/><Relationship Id="rId10"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slide" Target="../slides/slide8.xml"/><Relationship Id="rId4" Type="http://schemas.openxmlformats.org/officeDocument/2006/relationships/slide" Target="../slides/slide5.xml"/></Relationships>
</file>

<file path=ppt/slideLayouts/_rels/slideLayout8.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9.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19" name="Speaker"/>
          <p:cNvSpPr>
            <a:spLocks noGrp="1"/>
          </p:cNvSpPr>
          <p:nvPr userDrawn="1">
            <p:ph type="subTitle" idx="1" hasCustomPrompt="1"/>
          </p:nvPr>
        </p:nvSpPr>
        <p:spPr bwMode="black">
          <a:xfrm>
            <a:off x="1438578" y="5130489"/>
            <a:ext cx="9748596" cy="941699"/>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COMP.net GmbH</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2019</a:t>
            </a: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5174" cy="3430006"/>
          </a:xfrm>
          <a:noFill/>
        </p:spPr>
        <p:txBody>
          <a:bodyPr tIns="504000"/>
          <a:lstStyle>
            <a:lvl1pPr algn="ctr">
              <a:defRPr sz="1600">
                <a:solidFill>
                  <a:schemeClr val="tx1"/>
                </a:solidFill>
              </a:defRPr>
            </a:lvl1pPr>
          </a:lstStyle>
          <a:p>
            <a:r>
              <a:rPr lang="en-US" dirty="0"/>
              <a:t>Click to insert title image or illustration</a:t>
            </a:r>
          </a:p>
        </p:txBody>
      </p:sp>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4718" y="6182127"/>
            <a:ext cx="1480818" cy="343745"/>
          </a:xfrm>
          <a:prstGeom prst="rect">
            <a:avLst/>
          </a:prstGeom>
        </p:spPr>
      </p:pic>
      <p:sp>
        <p:nvSpPr>
          <p:cNvPr id="4" name="Bildplatzhalter 3"/>
          <p:cNvSpPr>
            <a:spLocks noGrp="1"/>
          </p:cNvSpPr>
          <p:nvPr>
            <p:ph type="pic" sz="quarter" idx="13"/>
          </p:nvPr>
        </p:nvSpPr>
        <p:spPr>
          <a:xfrm>
            <a:off x="287338" y="5130800"/>
            <a:ext cx="941387" cy="941388"/>
          </a:xfrm>
        </p:spPr>
        <p:txBody>
          <a:bodyPr/>
          <a:lstStyle/>
          <a:p>
            <a:endParaRPr lang="de-DE"/>
          </a:p>
        </p:txBody>
      </p:sp>
    </p:spTree>
    <p:extLst>
      <p:ext uri="{BB962C8B-B14F-4D97-AF65-F5344CB8AC3E}">
        <p14:creationId xmlns:p14="http://schemas.microsoft.com/office/powerpoint/2010/main" val="24527176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userDrawn="1">
          <p15:clr>
            <a:srgbClr val="FBAE40"/>
          </p15:clr>
        </p15:guide>
        <p15:guide id="2" orient="horz" pos="4144" userDrawn="1">
          <p15:clr>
            <a:srgbClr val="FBAE40"/>
          </p15:clr>
        </p15:guide>
        <p15:guide id="3" orient="horz" pos="2162" userDrawn="1">
          <p15:clr>
            <a:srgbClr val="FBAE40"/>
          </p15:clr>
        </p15:guide>
        <p15:guide id="4" pos="181" userDrawn="1">
          <p15:clr>
            <a:srgbClr val="FBAE40"/>
          </p15:clr>
        </p15:guide>
        <p15:guide id="5" orient="horz" pos="2534" userDrawn="1">
          <p15:clr>
            <a:srgbClr val="FBAE40"/>
          </p15:clr>
        </p15:guide>
        <p15:guide id="6" orient="horz" pos="3164" userDrawn="1">
          <p15:clr>
            <a:srgbClr val="FBAE40"/>
          </p15:clr>
        </p15:guide>
        <p15:guide id="7" orient="horz" pos="3232" userDrawn="1">
          <p15:clr>
            <a:srgbClr val="FBAE40"/>
          </p15:clr>
        </p15:guide>
        <p15:guide id="8" orient="horz" pos="3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cNvSpPr>
            <a:spLocks noGrp="1"/>
          </p:cNvSpPr>
          <p:nvPr>
            <p:ph type="title" hasCustomPrompt="1"/>
          </p:nvPr>
        </p:nvSpPr>
        <p:spPr>
          <a:xfrm>
            <a:off x="326773" y="842203"/>
            <a:ext cx="11186476" cy="369332"/>
          </a:xfrm>
        </p:spPr>
        <p:txBody>
          <a:bodyPr/>
          <a:lstStyle/>
          <a:p>
            <a:r>
              <a:rPr lang="en-US" noProof="0" dirty="0"/>
              <a:t>Insert page title (sentence case)</a:t>
            </a:r>
            <a:endParaRPr lang="en-US" dirty="0"/>
          </a:p>
        </p:txBody>
      </p:sp>
      <p:sp>
        <p:nvSpPr>
          <p:cNvPr id="9" name="Rectangle 52"/>
          <p:cNvSpPr/>
          <p:nvPr userDrawn="1"/>
        </p:nvSpPr>
        <p:spPr bwMode="gray">
          <a:xfrm>
            <a:off x="326773"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0" name="Rectangle 53"/>
          <p:cNvSpPr/>
          <p:nvPr userDrawn="1"/>
        </p:nvSpPr>
        <p:spPr bwMode="gray">
          <a:xfrm>
            <a:off x="2282698"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1" name="Rectangle 54"/>
          <p:cNvSpPr/>
          <p:nvPr userDrawn="1"/>
        </p:nvSpPr>
        <p:spPr bwMode="gray">
          <a:xfrm>
            <a:off x="4238623"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2" name="Rectangle 55"/>
          <p:cNvSpPr/>
          <p:nvPr userDrawn="1"/>
        </p:nvSpPr>
        <p:spPr bwMode="gray">
          <a:xfrm>
            <a:off x="6194548"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3" name="TextBox 58">
            <a:hlinkClick r:id="rId2" action="ppaction://hlinksldjump"/>
            <a:extLst>
              <a:ext uri="{FF2B5EF4-FFF2-40B4-BE49-F238E27FC236}">
                <a16:creationId xmlns:a16="http://schemas.microsoft.com/office/drawing/2014/main" id="{9A29879A-354F-2834-206E-A412002A90B6}"/>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Objective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4" name="TextBox 59">
            <a:hlinkClick r:id="rId3" action="ppaction://hlinksldjump"/>
            <a:extLst>
              <a:ext uri="{FF2B5EF4-FFF2-40B4-BE49-F238E27FC236}">
                <a16:creationId xmlns:a16="http://schemas.microsoft.com/office/drawing/2014/main" id="{8A05DBD3-E9E6-41F9-5D92-42DE7585A460}"/>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Solution</a:t>
            </a:r>
            <a:endParaRPr lang="en-GB" sz="1200" dirty="0">
              <a:solidFill>
                <a:schemeClr val="bg2">
                  <a:lumMod val="75000"/>
                </a:schemeClr>
              </a:solidFill>
              <a:latin typeface="+mn-lt"/>
            </a:endParaRPr>
          </a:p>
        </p:txBody>
      </p:sp>
      <p:sp>
        <p:nvSpPr>
          <p:cNvPr id="15" name="TextBox 60">
            <a:hlinkClick r:id="rId4" action="ppaction://hlinksldjump"/>
            <a:extLst>
              <a:ext uri="{FF2B5EF4-FFF2-40B4-BE49-F238E27FC236}">
                <a16:creationId xmlns:a16="http://schemas.microsoft.com/office/drawing/2014/main" id="{E1497FEC-D5AD-D0C2-A877-C73E23A82622}"/>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6" name="TextBox 61">
            <a:hlinkClick r:id="rId4" action="ppaction://hlinksldjump"/>
            <a:extLst>
              <a:ext uri="{FF2B5EF4-FFF2-40B4-BE49-F238E27FC236}">
                <a16:creationId xmlns:a16="http://schemas.microsoft.com/office/drawing/2014/main" id="{FA75A75E-87B4-3C14-23C4-366A3AFB39C5}"/>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kern="0" dirty="0">
                <a:solidFill>
                  <a:schemeClr val="bg2">
                    <a:lumMod val="75000"/>
                  </a:schemeClr>
                </a:solidFill>
                <a:latin typeface="+mn-lt"/>
                <a:ea typeface="Arial Unicode MS" pitchFamily="34" charset="-128"/>
                <a:cs typeface="Arial Unicode MS" pitchFamily="34" charset="-128"/>
              </a:rPr>
              <a:t>Quick Facts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866416376"/>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39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22" name="Gleichschenkliges Dreieck 21"/>
          <p:cNvSpPr/>
          <p:nvPr userDrawn="1"/>
        </p:nvSpPr>
        <p:spPr bwMode="gray">
          <a:xfrm rot="16200000">
            <a:off x="5297005" y="-562168"/>
            <a:ext cx="6336002" cy="7460338"/>
          </a:xfrm>
          <a:prstGeom prst="triangle">
            <a:avLst>
              <a:gd name="adj" fmla="val 100000"/>
            </a:avLst>
          </a:prstGeom>
          <a:solidFill>
            <a:schemeClr val="tx2">
              <a:lumMod val="20000"/>
              <a:lumOff val="80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4"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25"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6" name="Bildplatzhalter 5"/>
          <p:cNvSpPr>
            <a:spLocks noGrp="1"/>
          </p:cNvSpPr>
          <p:nvPr>
            <p:ph type="pic" sz="quarter" idx="11"/>
          </p:nvPr>
        </p:nvSpPr>
        <p:spPr>
          <a:xfrm>
            <a:off x="6893383" y="1211535"/>
            <a:ext cx="3143250" cy="5124450"/>
          </a:xfrm>
        </p:spPr>
        <p:txBody>
          <a:bodyPr/>
          <a:lstStyle/>
          <a:p>
            <a:endParaRPr lang="de-DE"/>
          </a:p>
        </p:txBody>
      </p:sp>
      <p:sp>
        <p:nvSpPr>
          <p:cNvPr id="26" name="Bildplatzhalter 5"/>
          <p:cNvSpPr>
            <a:spLocks noGrp="1"/>
          </p:cNvSpPr>
          <p:nvPr>
            <p:ph type="pic" sz="quarter" idx="12"/>
          </p:nvPr>
        </p:nvSpPr>
        <p:spPr>
          <a:xfrm>
            <a:off x="503999" y="816373"/>
            <a:ext cx="570042" cy="552547"/>
          </a:xfrm>
        </p:spPr>
        <p:txBody>
          <a:bodyPr/>
          <a:lstStyle/>
          <a:p>
            <a:endParaRPr lang="de-DE"/>
          </a:p>
        </p:txBody>
      </p:sp>
      <p:sp>
        <p:nvSpPr>
          <p:cNvPr id="29" name="Title"/>
          <p:cNvSpPr>
            <a:spLocks noGrp="1"/>
          </p:cNvSpPr>
          <p:nvPr>
            <p:ph type="title" hasCustomPrompt="1"/>
          </p:nvPr>
        </p:nvSpPr>
        <p:spPr>
          <a:xfrm>
            <a:off x="1164920" y="897635"/>
            <a:ext cx="5110620" cy="369332"/>
          </a:xfrm>
        </p:spPr>
        <p:txBody>
          <a:bodyPr/>
          <a:lstStyle/>
          <a:p>
            <a:r>
              <a:rPr lang="en-US" noProof="0" dirty="0"/>
              <a:t>Insert page title (sentence case)</a:t>
            </a:r>
            <a:endParaRPr lang="en-US" dirty="0"/>
          </a:p>
        </p:txBody>
      </p:sp>
      <p:sp>
        <p:nvSpPr>
          <p:cNvPr id="30" name="Text placeholder 1"/>
          <p:cNvSpPr>
            <a:spLocks noGrp="1"/>
          </p:cNvSpPr>
          <p:nvPr>
            <p:ph type="body" sz="quarter" idx="10" hasCustomPrompt="1"/>
          </p:nvPr>
        </p:nvSpPr>
        <p:spPr>
          <a:xfrm>
            <a:off x="503999" y="1851435"/>
            <a:ext cx="5328000" cy="448454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31"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32" name="Rectangle 54"/>
          <p:cNvSpPr/>
          <p:nvPr userDrawn="1"/>
        </p:nvSpPr>
        <p:spPr bwMode="gray">
          <a:xfrm>
            <a:off x="6371775" y="420046"/>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1" name="TextBox 58">
            <a:hlinkClick r:id="rId2" action="ppaction://hlinksldjump"/>
            <a:extLst>
              <a:ext uri="{FF2B5EF4-FFF2-40B4-BE49-F238E27FC236}">
                <a16:creationId xmlns:a16="http://schemas.microsoft.com/office/drawing/2014/main" id="{25F2AFED-67DD-27CF-9F1E-ADF34ECE4B63}"/>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Objective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2" name="TextBox 59">
            <a:hlinkClick r:id="rId3" action="ppaction://hlinksldjump"/>
            <a:extLst>
              <a:ext uri="{FF2B5EF4-FFF2-40B4-BE49-F238E27FC236}">
                <a16:creationId xmlns:a16="http://schemas.microsoft.com/office/drawing/2014/main" id="{772A465B-9D49-B7BE-3153-05CE1AD5BAB8}"/>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Solution</a:t>
            </a:r>
            <a:endParaRPr lang="en-GB" sz="1200" dirty="0">
              <a:solidFill>
                <a:schemeClr val="bg2">
                  <a:lumMod val="75000"/>
                </a:schemeClr>
              </a:solidFill>
              <a:latin typeface="+mn-lt"/>
            </a:endParaRPr>
          </a:p>
        </p:txBody>
      </p:sp>
      <p:sp>
        <p:nvSpPr>
          <p:cNvPr id="13" name="TextBox 60">
            <a:hlinkClick r:id="rId4" action="ppaction://hlinksldjump"/>
            <a:extLst>
              <a:ext uri="{FF2B5EF4-FFF2-40B4-BE49-F238E27FC236}">
                <a16:creationId xmlns:a16="http://schemas.microsoft.com/office/drawing/2014/main" id="{FAB72666-D46D-8AD4-603D-2F787CCFE56B}"/>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4" name="TextBox 61">
            <a:hlinkClick r:id="rId4" action="ppaction://hlinksldjump"/>
            <a:extLst>
              <a:ext uri="{FF2B5EF4-FFF2-40B4-BE49-F238E27FC236}">
                <a16:creationId xmlns:a16="http://schemas.microsoft.com/office/drawing/2014/main" id="{7ABDB79D-F777-9363-AC80-8F2A3F2EF3AC}"/>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kern="0" dirty="0">
                <a:solidFill>
                  <a:schemeClr val="bg2">
                    <a:lumMod val="75000"/>
                  </a:schemeClr>
                </a:solidFill>
                <a:latin typeface="+mn-lt"/>
                <a:ea typeface="Arial Unicode MS" pitchFamily="34" charset="-128"/>
                <a:cs typeface="Arial Unicode MS" pitchFamily="34" charset="-128"/>
              </a:rPr>
              <a:t>Quick Facts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504941297"/>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2678" userDrawn="1">
          <p15:clr>
            <a:srgbClr val="FBAE40"/>
          </p15:clr>
        </p15:guide>
        <p15:guide id="6" orient="horz" pos="3004" userDrawn="1">
          <p15:clr>
            <a:srgbClr val="FBAE40"/>
          </p15:clr>
        </p15:guide>
        <p15:guide id="7" orient="horz" pos="3991"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2"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13"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4"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1" name="Rectangle 52"/>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9" name="Rectangle 53"/>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5" name="TextBox 58">
            <a:hlinkClick r:id="rId2" action="ppaction://hlinksldjump"/>
            <a:extLst>
              <a:ext uri="{FF2B5EF4-FFF2-40B4-BE49-F238E27FC236}">
                <a16:creationId xmlns:a16="http://schemas.microsoft.com/office/drawing/2014/main" id="{238E7D00-AE30-A085-FEBB-2DB3231839FE}"/>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Objective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6" name="TextBox 59">
            <a:hlinkClick r:id="rId3" action="ppaction://hlinksldjump"/>
            <a:extLst>
              <a:ext uri="{FF2B5EF4-FFF2-40B4-BE49-F238E27FC236}">
                <a16:creationId xmlns:a16="http://schemas.microsoft.com/office/drawing/2014/main" id="{EC0EC7CB-CE6C-9AA6-21AC-8CCFB035E695}"/>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Solution</a:t>
            </a:r>
            <a:endParaRPr lang="en-GB" sz="1200" dirty="0">
              <a:solidFill>
                <a:schemeClr val="bg2">
                  <a:lumMod val="75000"/>
                </a:schemeClr>
              </a:solidFill>
              <a:latin typeface="+mn-lt"/>
            </a:endParaRPr>
          </a:p>
        </p:txBody>
      </p:sp>
      <p:sp>
        <p:nvSpPr>
          <p:cNvPr id="20" name="TextBox 60">
            <a:hlinkClick r:id="rId4" action="ppaction://hlinksldjump"/>
            <a:extLst>
              <a:ext uri="{FF2B5EF4-FFF2-40B4-BE49-F238E27FC236}">
                <a16:creationId xmlns:a16="http://schemas.microsoft.com/office/drawing/2014/main" id="{61B2394C-E17B-BA4E-767B-07FED3071AF5}"/>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21" name="TextBox 61">
            <a:hlinkClick r:id="rId4" action="ppaction://hlinksldjump"/>
            <a:extLst>
              <a:ext uri="{FF2B5EF4-FFF2-40B4-BE49-F238E27FC236}">
                <a16:creationId xmlns:a16="http://schemas.microsoft.com/office/drawing/2014/main" id="{C5A5F81E-C30B-F276-5BDE-B838A9BE6269}"/>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kern="0" dirty="0">
                <a:solidFill>
                  <a:schemeClr val="bg2">
                    <a:lumMod val="75000"/>
                  </a:schemeClr>
                </a:solidFill>
                <a:latin typeface="+mn-lt"/>
                <a:ea typeface="Arial Unicode MS" pitchFamily="34" charset="-128"/>
                <a:cs typeface="Arial Unicode MS" pitchFamily="34" charset="-128"/>
              </a:rPr>
              <a:t>Quick Facts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142876356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1"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12"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3"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4"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5"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6" name="TextBox 58">
            <a:hlinkClick r:id="" action="ppaction://noaction"/>
            <a:extLst>
              <a:ext uri="{FF2B5EF4-FFF2-40B4-BE49-F238E27FC236}">
                <a16:creationId xmlns:a16="http://schemas.microsoft.com/office/drawing/2014/main" id="{FD9CF749-6137-6C23-18E1-C91F6DF10B21}"/>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Objective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9" name="TextBox 59">
            <a:hlinkClick r:id="rId2" action="ppaction://hlinksldjump"/>
            <a:extLst>
              <a:ext uri="{FF2B5EF4-FFF2-40B4-BE49-F238E27FC236}">
                <a16:creationId xmlns:a16="http://schemas.microsoft.com/office/drawing/2014/main" id="{5E98C7D6-29D3-EF0C-9197-732B6FBFE39D}"/>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Solution</a:t>
            </a:r>
            <a:endParaRPr lang="en-GB" sz="1200" dirty="0">
              <a:solidFill>
                <a:schemeClr val="bg2">
                  <a:lumMod val="75000"/>
                </a:schemeClr>
              </a:solidFill>
              <a:latin typeface="+mn-lt"/>
            </a:endParaRPr>
          </a:p>
        </p:txBody>
      </p:sp>
      <p:sp>
        <p:nvSpPr>
          <p:cNvPr id="20" name="TextBox 60">
            <a:hlinkClick r:id="" action="ppaction://noaction"/>
            <a:extLst>
              <a:ext uri="{FF2B5EF4-FFF2-40B4-BE49-F238E27FC236}">
                <a16:creationId xmlns:a16="http://schemas.microsoft.com/office/drawing/2014/main" id="{2020F4F4-02A9-D1C2-2427-93F06D1164B0}"/>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21" name="TextBox 61">
            <a:hlinkClick r:id="" action="ppaction://noaction"/>
            <a:extLst>
              <a:ext uri="{FF2B5EF4-FFF2-40B4-BE49-F238E27FC236}">
                <a16:creationId xmlns:a16="http://schemas.microsoft.com/office/drawing/2014/main" id="{3611369C-92ED-F89A-C3A1-D4FDFDD2D20D}"/>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Quick Facts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72766759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2428" userDrawn="1">
          <p15:clr>
            <a:srgbClr val="FBAE40"/>
          </p15:clr>
        </p15:guide>
        <p15:guide id="11" orient="horz" pos="2743" userDrawn="1">
          <p15:clr>
            <a:srgbClr val="FBAE40"/>
          </p15:clr>
        </p15:guide>
        <p15:guide id="12" orient="horz" pos="399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7626"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51252"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1"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12"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5"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6"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9"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20" name="TextBox 58">
            <a:hlinkClick r:id="rId2" action="ppaction://hlinksldjump"/>
            <a:extLst>
              <a:ext uri="{FF2B5EF4-FFF2-40B4-BE49-F238E27FC236}">
                <a16:creationId xmlns:a16="http://schemas.microsoft.com/office/drawing/2014/main" id="{60CF48DD-D4E3-85B4-E809-2B1F9C05C17C}"/>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Objective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21" name="TextBox 59">
            <a:hlinkClick r:id="rId3" action="ppaction://hlinksldjump"/>
            <a:extLst>
              <a:ext uri="{FF2B5EF4-FFF2-40B4-BE49-F238E27FC236}">
                <a16:creationId xmlns:a16="http://schemas.microsoft.com/office/drawing/2014/main" id="{7C584126-46F7-0C7D-443D-FBE9F2506C87}"/>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Solution</a:t>
            </a:r>
            <a:endParaRPr lang="en-GB" sz="1200" dirty="0">
              <a:solidFill>
                <a:schemeClr val="bg2">
                  <a:lumMod val="75000"/>
                </a:schemeClr>
              </a:solidFill>
              <a:latin typeface="+mn-lt"/>
            </a:endParaRPr>
          </a:p>
        </p:txBody>
      </p:sp>
      <p:sp>
        <p:nvSpPr>
          <p:cNvPr id="22" name="TextBox 60">
            <a:hlinkClick r:id="rId4" action="ppaction://hlinksldjump"/>
            <a:extLst>
              <a:ext uri="{FF2B5EF4-FFF2-40B4-BE49-F238E27FC236}">
                <a16:creationId xmlns:a16="http://schemas.microsoft.com/office/drawing/2014/main" id="{D5843C28-71CB-2C84-15A2-E5248F07C2C9}"/>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23" name="TextBox 61">
            <a:hlinkClick r:id="rId4" action="ppaction://hlinksldjump"/>
            <a:extLst>
              <a:ext uri="{FF2B5EF4-FFF2-40B4-BE49-F238E27FC236}">
                <a16:creationId xmlns:a16="http://schemas.microsoft.com/office/drawing/2014/main" id="{51C15A3C-B044-03FB-02F4-BB286A29D5C7}"/>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kern="0" dirty="0">
                <a:solidFill>
                  <a:schemeClr val="bg2">
                    <a:lumMod val="75000"/>
                  </a:schemeClr>
                </a:solidFill>
                <a:latin typeface="+mn-lt"/>
                <a:ea typeface="Arial Unicode MS" pitchFamily="34" charset="-128"/>
                <a:cs typeface="Arial Unicode MS" pitchFamily="34" charset="-128"/>
              </a:rPr>
              <a:t>Quick Facts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680594478"/>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1" userDrawn="1">
          <p15:clr>
            <a:srgbClr val="FBAE40"/>
          </p15:clr>
        </p15:guide>
        <p15:guide id="5" orient="horz" pos="211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6" name="Title"/>
          <p:cNvSpPr>
            <a:spLocks noGrp="1"/>
          </p:cNvSpPr>
          <p:nvPr>
            <p:ph type="title" hasCustomPrompt="1"/>
          </p:nvPr>
        </p:nvSpPr>
        <p:spPr>
          <a:xfrm>
            <a:off x="504000" y="842203"/>
            <a:ext cx="7091999" cy="369332"/>
          </a:xfrm>
        </p:spPr>
        <p:txBody>
          <a:bodyPr/>
          <a:lstStyle/>
          <a:p>
            <a:r>
              <a:rPr lang="en-US" noProof="0" dirty="0"/>
              <a:t>Insert page title (sentence case)</a:t>
            </a:r>
            <a:endParaRPr lang="en-US" dirty="0"/>
          </a:p>
        </p:txBody>
      </p:sp>
      <p:sp>
        <p:nvSpPr>
          <p:cNvPr id="8"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9"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0"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2" name="Rectangle 54"/>
          <p:cNvSpPr/>
          <p:nvPr userDrawn="1"/>
        </p:nvSpPr>
        <p:spPr bwMode="gray">
          <a:xfrm>
            <a:off x="6371775" y="420046"/>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3425020262"/>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9" userDrawn="1">
          <p15:clr>
            <a:srgbClr val="FBAE40"/>
          </p15:clr>
        </p15:guide>
        <p15:guide id="5" orient="horz" pos="317" userDrawn="1">
          <p15:clr>
            <a:srgbClr val="FBAE40"/>
          </p15:clr>
        </p15:guide>
        <p15:guide id="6" orient="horz" pos="551" userDrawn="1">
          <p15:clr>
            <a:srgbClr val="FBAE40"/>
          </p15:clr>
        </p15:guide>
        <p15:guide id="7" orient="horz" pos="102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0"/>
            <a:ext cx="6097587"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6" name="Title"/>
          <p:cNvSpPr>
            <a:spLocks noGrp="1"/>
          </p:cNvSpPr>
          <p:nvPr>
            <p:ph type="title" hasCustomPrompt="1"/>
          </p:nvPr>
        </p:nvSpPr>
        <p:spPr>
          <a:xfrm>
            <a:off x="504000" y="842203"/>
            <a:ext cx="5111999" cy="369332"/>
          </a:xfrm>
        </p:spPr>
        <p:txBody>
          <a:bodyPr/>
          <a:lstStyle/>
          <a:p>
            <a:r>
              <a:rPr lang="en-US" noProof="0" dirty="0"/>
              <a:t>Insert page title (sentence case)</a:t>
            </a:r>
            <a:endParaRPr lang="en-US" dirty="0"/>
          </a:p>
        </p:txBody>
      </p:sp>
      <p:sp>
        <p:nvSpPr>
          <p:cNvPr id="14"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5"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6"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7"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552787710"/>
      </p:ext>
    </p:extLst>
  </p:cSld>
  <p:clrMapOvr>
    <a:masterClrMapping/>
  </p:clrMapOvr>
  <p:extLst>
    <p:ext uri="{DCECCB84-F9BA-43D5-87BE-67443E8EF086}">
      <p15:sldGuideLst xmlns:p15="http://schemas.microsoft.com/office/powerpoint/2012/main">
        <p15:guide id="1" pos="3841"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3538" userDrawn="1">
          <p15:clr>
            <a:srgbClr val="FBAE40"/>
          </p15:clr>
        </p15:guide>
        <p15:guide id="7" pos="31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arn more">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0"/>
            <a:ext cx="6097587"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6" name="Title"/>
          <p:cNvSpPr>
            <a:spLocks noGrp="1"/>
          </p:cNvSpPr>
          <p:nvPr>
            <p:ph type="title" hasCustomPrompt="1"/>
          </p:nvPr>
        </p:nvSpPr>
        <p:spPr>
          <a:xfrm>
            <a:off x="504000" y="842203"/>
            <a:ext cx="5111999"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87633183"/>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4139791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4855" y="963000"/>
            <a:ext cx="4932000" cy="4932000"/>
          </a:xfrm>
        </p:spPr>
        <p:txBody>
          <a:bodyPr/>
          <a:lstStyle/>
          <a:p>
            <a:r>
              <a:rPr lang="en-US"/>
              <a:t>Click icon to add picture</a:t>
            </a:r>
            <a:endParaRPr lang="de-DE" dirty="0"/>
          </a:p>
        </p:txBody>
      </p:sp>
      <p:sp>
        <p:nvSpPr>
          <p:cNvPr id="6" name="Speaker"/>
          <p:cNvSpPr>
            <a:spLocks noGrp="1"/>
          </p:cNvSpPr>
          <p:nvPr userDrawn="1">
            <p:ph type="subTitle" idx="1" hasCustomPrompt="1"/>
          </p:nvPr>
        </p:nvSpPr>
        <p:spPr bwMode="black">
          <a:xfrm>
            <a:off x="1234731" y="4268503"/>
            <a:ext cx="54267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COMP.net GmbH</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2019</a:t>
            </a:r>
          </a:p>
        </p:txBody>
      </p:sp>
      <p:sp>
        <p:nvSpPr>
          <p:cNvPr id="8" name="Title 4"/>
          <p:cNvSpPr>
            <a:spLocks noGrp="1"/>
          </p:cNvSpPr>
          <p:nvPr>
            <p:ph type="title" hasCustomPrompt="1"/>
          </p:nvPr>
        </p:nvSpPr>
        <p:spPr>
          <a:xfrm>
            <a:off x="288001" y="2706317"/>
            <a:ext cx="6372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sp>
        <p:nvSpPr>
          <p:cNvPr id="3" name="Bildplatzhalter 2"/>
          <p:cNvSpPr>
            <a:spLocks noGrp="1"/>
          </p:cNvSpPr>
          <p:nvPr>
            <p:ph type="pic" sz="quarter" idx="17"/>
          </p:nvPr>
        </p:nvSpPr>
        <p:spPr>
          <a:xfrm>
            <a:off x="308303" y="4110883"/>
            <a:ext cx="744537" cy="746125"/>
          </a:xfrm>
        </p:spPr>
        <p:txBody>
          <a:bodyPr/>
          <a:lstStyle/>
          <a:p>
            <a:endParaRPr lang="de-DE"/>
          </a:p>
        </p:txBody>
      </p:sp>
    </p:spTree>
    <p:extLst>
      <p:ext uri="{BB962C8B-B14F-4D97-AF65-F5344CB8AC3E}">
        <p14:creationId xmlns:p14="http://schemas.microsoft.com/office/powerpoint/2010/main" val="30480462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pos="4196" userDrawn="1">
          <p15:clr>
            <a:srgbClr val="FBAE40"/>
          </p15:clr>
        </p15:guide>
        <p15:guide id="4" orient="horz" pos="2688" userDrawn="1">
          <p15:clr>
            <a:srgbClr val="FBAE40"/>
          </p15:clr>
        </p15:guide>
        <p15:guide id="5" orient="horz" pos="2335" userDrawn="1">
          <p15:clr>
            <a:srgbClr val="FBAE40"/>
          </p15:clr>
        </p15:guide>
        <p15:guide id="6" orient="horz" pos="2960" userDrawn="1">
          <p15:clr>
            <a:srgbClr val="FBAE40"/>
          </p15:clr>
        </p15:guide>
        <p15:guide id="7" orient="horz" pos="41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872272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noFill/>
        </p:spPr>
        <p:txBody>
          <a:bodyPr tIns="1368000"/>
          <a:lstStyle>
            <a:lvl1pPr algn="ctr">
              <a:defRPr sz="140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1860987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4000" y="2905487"/>
            <a:ext cx="5593588"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4000" y="1467009"/>
            <a:ext cx="5593588" cy="923116"/>
          </a:xfrm>
        </p:spPr>
        <p:txBody>
          <a:bodyPr anchor="t" anchorCtr="0">
            <a:noAutofit/>
          </a:bodyPr>
          <a:lstStyle>
            <a:lvl1pPr>
              <a:defRPr sz="5500">
                <a:solidFill>
                  <a:schemeClr val="accent1"/>
                </a:solidFill>
                <a:latin typeface="+mj-lt"/>
              </a:defRPr>
            </a:lvl1pPr>
          </a:lstStyle>
          <a:p>
            <a:r>
              <a:rPr lang="en-US" dirty="0"/>
              <a:t>Thank you.</a:t>
            </a:r>
            <a:endParaRPr lang="de-DE" dirty="0"/>
          </a:p>
        </p:txBody>
      </p:sp>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4718" y="6182127"/>
            <a:ext cx="1480818" cy="343745"/>
          </a:xfrm>
          <a:prstGeom prst="rect">
            <a:avLst/>
          </a:prstGeom>
        </p:spPr>
      </p:pic>
    </p:spTree>
    <p:extLst>
      <p:ext uri="{BB962C8B-B14F-4D97-AF65-F5344CB8AC3E}">
        <p14:creationId xmlns:p14="http://schemas.microsoft.com/office/powerpoint/2010/main" val="78109031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userDrawn="1">
          <p15:clr>
            <a:srgbClr val="FBAE40"/>
          </p15:clr>
        </p15:guide>
        <p15:guide id="2" orient="horz" pos="924"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03238" y="2461398"/>
            <a:ext cx="258064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www.compnetgmbh.de</a:t>
            </a:r>
            <a:endParaRPr lang="en-US" sz="1100" b="1" kern="1200" dirty="0">
              <a:solidFill>
                <a:schemeClr val="tx1"/>
              </a:solidFill>
              <a:latin typeface="Arial"/>
              <a:ea typeface="Arial Unicode MS" panose="020B0604020202020204" pitchFamily="34" charset="-128"/>
              <a:cs typeface="+mn-cs"/>
            </a:endParaRPr>
          </a:p>
        </p:txBody>
      </p:sp>
      <p:sp>
        <p:nvSpPr>
          <p:cNvPr id="32" name="Copyright information-German"/>
          <p:cNvSpPr txBox="1"/>
          <p:nvPr userDrawn="1"/>
        </p:nvSpPr>
        <p:spPr bwMode="black">
          <a:xfrm>
            <a:off x="503998" y="2645292"/>
            <a:ext cx="5386593"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 2022 COMP.net</a:t>
            </a:r>
            <a:r>
              <a:rPr lang="en-US" sz="800" b="0" baseline="0" noProof="0" dirty="0"/>
              <a:t> GmbH</a:t>
            </a:r>
            <a:r>
              <a:rPr lang="de-DE" sz="800" b="0" noProof="0" dirty="0"/>
              <a:t>. Alle Rechte vorbehalten</a:t>
            </a:r>
            <a:r>
              <a:rPr lang="en-US" sz="800" b="0" noProof="0" dirty="0"/>
              <a:t>.</a:t>
            </a:r>
            <a:endParaRPr lang="de-DE" sz="800" kern="0" dirty="0">
              <a:ea typeface="Arial Unicode MS" pitchFamily="34" charset="-128"/>
              <a:cs typeface="Arial Unicode MS" pitchFamily="34" charset="-128"/>
            </a:endParaRPr>
          </a:p>
          <a:p>
            <a:pPr>
              <a:spcBef>
                <a:spcPts val="600"/>
              </a:spcBef>
            </a:pPr>
            <a:r>
              <a:rPr lang="de-DE" sz="8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COMP.net GmbH nicht gestattet.</a:t>
            </a:r>
          </a:p>
          <a:p>
            <a:pPr>
              <a:spcBef>
                <a:spcPts val="600"/>
              </a:spcBef>
            </a:pPr>
            <a:r>
              <a:rPr lang="de-DE" sz="800" kern="1200" noProof="0" dirty="0">
                <a:solidFill>
                  <a:schemeClr val="tx1"/>
                </a:solidFill>
                <a:effectLst/>
                <a:latin typeface="Arial"/>
                <a:ea typeface="+mn-ea"/>
                <a:cs typeface="+mn-cs"/>
              </a:rPr>
              <a:t>In dieser Publikation enthaltene Informationen können ohne vorherige Ankündigung geändert werden. Die von COMP.net</a:t>
            </a:r>
            <a:r>
              <a:rPr lang="de-DE" sz="800" kern="1200" baseline="0" noProof="0" dirty="0">
                <a:solidFill>
                  <a:schemeClr val="tx1"/>
                </a:solidFill>
                <a:effectLst/>
                <a:latin typeface="Arial"/>
                <a:ea typeface="+mn-ea"/>
                <a:cs typeface="+mn-cs"/>
              </a:rPr>
              <a:t> GmbH </a:t>
            </a:r>
            <a:r>
              <a:rPr lang="de-DE" sz="800" kern="1200" noProof="0" dirty="0">
                <a:solidFill>
                  <a:schemeClr val="tx1"/>
                </a:solidFill>
                <a:effectLst/>
                <a:latin typeface="Arial"/>
                <a:ea typeface="+mn-ea"/>
                <a:cs typeface="+mn-cs"/>
              </a:rPr>
              <a:t>oder deren Vertriebsfirmen angebotenen Softwareprodukte können Softwarekomponenten auch anderer Softwarehersteller enthalten. Produkte können länderspezifische Unterschiede aufweisen.</a:t>
            </a:r>
          </a:p>
          <a:p>
            <a:pPr>
              <a:spcBef>
                <a:spcPts val="600"/>
              </a:spcBef>
            </a:pPr>
            <a:r>
              <a:rPr lang="de-DE" sz="800" kern="1200" noProof="0" dirty="0">
                <a:solidFill>
                  <a:schemeClr val="tx1"/>
                </a:solidFill>
                <a:effectLst/>
                <a:latin typeface="Arial"/>
                <a:ea typeface="+mn-ea"/>
                <a:cs typeface="+mn-cs"/>
              </a:rPr>
              <a:t>Die vorliegenden Unterlagen werden von COMP.net GmbH bereitgestellt und dienen ausschließlich zu Informationszwecken. Die COMP.net GmbH</a:t>
            </a:r>
            <a:r>
              <a:rPr lang="de-DE" sz="800" kern="1200" baseline="0" noProof="0" dirty="0">
                <a:solidFill>
                  <a:schemeClr val="tx1"/>
                </a:solidFill>
                <a:effectLst/>
                <a:latin typeface="Arial"/>
                <a:ea typeface="+mn-ea"/>
                <a:cs typeface="+mn-cs"/>
              </a:rPr>
              <a:t> </a:t>
            </a:r>
            <a:r>
              <a:rPr lang="de-DE" sz="800" kern="1200" noProof="0" dirty="0">
                <a:solidFill>
                  <a:schemeClr val="tx1"/>
                </a:solidFill>
                <a:effectLst/>
                <a:latin typeface="Arial"/>
                <a:ea typeface="+mn-ea"/>
                <a:cs typeface="+mn-cs"/>
              </a:rPr>
              <a:t>übernimmt keinerlei Haftung oder Gewährleistung für Fehler oder Unvollständigkeiten in dieser Publikation. Die COMP.net GmbH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dirty="0">
                <a:solidFill>
                  <a:schemeClr val="tx1"/>
                </a:solidFill>
                <a:effectLst/>
                <a:latin typeface="Arial"/>
                <a:ea typeface="+mn-ea"/>
                <a:cs typeface="+mn-cs"/>
              </a:rPr>
              <a:t>Insbesondere ist die</a:t>
            </a:r>
            <a:r>
              <a:rPr lang="de-DE" sz="800" kern="1200" baseline="0" noProof="0" dirty="0">
                <a:solidFill>
                  <a:schemeClr val="tx1"/>
                </a:solidFill>
                <a:effectLst/>
                <a:latin typeface="Arial"/>
                <a:ea typeface="+mn-ea"/>
                <a:cs typeface="+mn-cs"/>
              </a:rPr>
              <a:t> COMP.net GmbH </a:t>
            </a:r>
            <a:r>
              <a:rPr lang="de-DE" sz="800" kern="1200" noProof="0" dirty="0">
                <a:solidFill>
                  <a:schemeClr val="tx1"/>
                </a:solidFill>
                <a:effectLst/>
                <a:latin typeface="Arial"/>
                <a:ea typeface="+mn-ea"/>
                <a:cs typeface="+mn-cs"/>
              </a:rPr>
              <a:t>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COMP.net GmbH kann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dirty="0">
                <a:solidFill>
                  <a:schemeClr val="tx1"/>
                </a:solidFill>
                <a:effectLst/>
                <a:latin typeface="Arial"/>
                <a:ea typeface="+mn-ea"/>
                <a:cs typeface="+mn-cs"/>
              </a:rPr>
              <a:t>COMP.net GmbH und andere in diesem Dokument erwähnte Produkte und Dienstleistungen von COMP.net GmbH sowie die dazugehörigen Logos sind Marken oder eingetragene Marken der COMP.net</a:t>
            </a:r>
            <a:r>
              <a:rPr lang="de-DE" sz="800" kern="1200" baseline="0" noProof="0" dirty="0">
                <a:solidFill>
                  <a:schemeClr val="tx1"/>
                </a:solidFill>
                <a:effectLst/>
                <a:latin typeface="Arial"/>
                <a:ea typeface="+mn-ea"/>
                <a:cs typeface="+mn-cs"/>
              </a:rPr>
              <a:t> GmbH</a:t>
            </a:r>
            <a:r>
              <a:rPr lang="de-DE" sz="800" kern="1200" noProof="0" dirty="0">
                <a:solidFill>
                  <a:schemeClr val="tx1"/>
                </a:solidFill>
                <a:effectLst/>
                <a:latin typeface="Arial"/>
                <a:ea typeface="+mn-ea"/>
                <a:cs typeface="+mn-cs"/>
              </a:rPr>
              <a:t>.</a:t>
            </a:r>
            <a:r>
              <a:rPr lang="de-DE" sz="800" kern="1200" baseline="0" noProof="0" dirty="0">
                <a:solidFill>
                  <a:schemeClr val="tx1"/>
                </a:solidFill>
                <a:effectLst/>
                <a:latin typeface="Arial"/>
                <a:ea typeface="+mn-ea"/>
                <a:cs typeface="+mn-cs"/>
              </a:rPr>
              <a:t> </a:t>
            </a:r>
            <a:r>
              <a:rPr lang="de-DE" sz="800" kern="1200" noProof="0" dirty="0">
                <a:solidFill>
                  <a:schemeClr val="tx1"/>
                </a:solidFill>
                <a:effectLst/>
                <a:latin typeface="Arial"/>
                <a:ea typeface="+mn-ea"/>
                <a:cs typeface="+mn-cs"/>
              </a:rPr>
              <a:t>Alle anderen Namen von Produkten und Dienstleistungen sind Marken der jeweiligen Firmen. </a:t>
            </a:r>
          </a:p>
        </p:txBody>
      </p:sp>
      <p:pic>
        <p:nvPicPr>
          <p:cNvPr id="26" name="Linkedin icon with link">
            <a:hlinkClick r:id="rId3"/>
          </p:cNvPr>
          <p:cNvPicPr>
            <a:picLocks noChangeAspect="1"/>
          </p:cNvPicPr>
          <p:nvPr userDrawn="1"/>
        </p:nvPicPr>
        <p:blipFill>
          <a:blip r:embed="rId4"/>
          <a:stretch>
            <a:fillRect/>
          </a:stretch>
        </p:blipFill>
        <p:spPr>
          <a:xfrm>
            <a:off x="503238" y="1749958"/>
            <a:ext cx="361809" cy="361809"/>
          </a:xfrm>
          <a:prstGeom prst="rect">
            <a:avLst/>
          </a:prstGeom>
        </p:spPr>
      </p:pic>
      <p:pic>
        <p:nvPicPr>
          <p:cNvPr id="27" name="YouTube icon with link">
            <a:hlinkClick r:id="rId5"/>
          </p:cNvPr>
          <p:cNvPicPr>
            <a:picLocks noChangeAspect="1"/>
          </p:cNvPicPr>
          <p:nvPr userDrawn="1"/>
        </p:nvPicPr>
        <p:blipFill>
          <a:blip r:embed="rId6"/>
          <a:stretch>
            <a:fillRect/>
          </a:stretch>
        </p:blipFill>
        <p:spPr>
          <a:xfrm>
            <a:off x="1683278" y="1749063"/>
            <a:ext cx="363600" cy="363600"/>
          </a:xfrm>
          <a:prstGeom prst="rect">
            <a:avLst/>
          </a:prstGeom>
        </p:spPr>
      </p:pic>
      <p:pic>
        <p:nvPicPr>
          <p:cNvPr id="28" name="Twitter icon with link">
            <a:hlinkClick r:id="rId7" tooltip="https://twitter.com/sap"/>
          </p:cNvPr>
          <p:cNvPicPr>
            <a:picLocks noChangeAspect="1"/>
          </p:cNvPicPr>
          <p:nvPr userDrawn="1"/>
        </p:nvPicPr>
        <p:blipFill>
          <a:blip r:embed="rId8"/>
          <a:stretch>
            <a:fillRect/>
          </a:stretch>
        </p:blipFill>
        <p:spPr>
          <a:xfrm>
            <a:off x="2273745" y="1749958"/>
            <a:ext cx="361809" cy="361809"/>
          </a:xfrm>
          <a:prstGeom prst="rect">
            <a:avLst/>
          </a:prstGeom>
        </p:spPr>
      </p:pic>
      <p:sp>
        <p:nvSpPr>
          <p:cNvPr id="20" name="SAP folgen auf"/>
          <p:cNvSpPr txBox="1"/>
          <p:nvPr userDrawn="1"/>
        </p:nvSpPr>
        <p:spPr bwMode="black">
          <a:xfrm>
            <a:off x="503997" y="1461001"/>
            <a:ext cx="2245027"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de-DE" sz="1100" b="0" kern="1200" noProof="0" dirty="0">
                <a:solidFill>
                  <a:schemeClr val="tx1"/>
                </a:solidFill>
                <a:latin typeface="Arial"/>
                <a:ea typeface="Arial Unicode MS" panose="020B0604020202020204" pitchFamily="34" charset="-128"/>
                <a:cs typeface="+mn-cs"/>
              </a:rPr>
              <a:t>COMP.net folgen auf</a:t>
            </a:r>
          </a:p>
        </p:txBody>
      </p:sp>
      <p:pic>
        <p:nvPicPr>
          <p:cNvPr id="12" name="Grafik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92810" y="1739482"/>
            <a:ext cx="362704" cy="362704"/>
          </a:xfrm>
          <a:prstGeom prst="rect">
            <a:avLst/>
          </a:prstGeom>
        </p:spPr>
      </p:pic>
      <p:pic>
        <p:nvPicPr>
          <p:cNvPr id="13" name="Picture 2">
            <a:extLst>
              <a:ext uri="{FF2B5EF4-FFF2-40B4-BE49-F238E27FC236}">
                <a16:creationId xmlns:a16="http://schemas.microsoft.com/office/drawing/2014/main" id="{7CF4926B-30EA-95C6-350B-CB307B5BA42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003843" y="6276835"/>
            <a:ext cx="1480818" cy="343745"/>
          </a:xfrm>
          <a:prstGeom prst="rect">
            <a:avLst/>
          </a:prstGeom>
        </p:spPr>
      </p:pic>
      <p:pic>
        <p:nvPicPr>
          <p:cNvPr id="14" name="Grafik 13">
            <a:extLst>
              <a:ext uri="{FF2B5EF4-FFF2-40B4-BE49-F238E27FC236}">
                <a16:creationId xmlns:a16="http://schemas.microsoft.com/office/drawing/2014/main" id="{D28C0760-0BEC-F190-2782-EE4E55E618AC}"/>
              </a:ext>
            </a:extLst>
          </p:cNvPr>
          <p:cNvPicPr>
            <a:picLocks noChangeAspect="1"/>
          </p:cNvPicPr>
          <p:nvPr userDrawn="1"/>
        </p:nvPicPr>
        <p:blipFill>
          <a:blip r:embed="rId11"/>
          <a:stretch>
            <a:fillRect/>
          </a:stretch>
        </p:blipFill>
        <p:spPr>
          <a:xfrm>
            <a:off x="11484661" y="6198136"/>
            <a:ext cx="433877" cy="250571"/>
          </a:xfrm>
          <a:prstGeom prst="rect">
            <a:avLst/>
          </a:prstGeom>
        </p:spPr>
      </p:pic>
    </p:spTree>
    <p:extLst>
      <p:ext uri="{BB962C8B-B14F-4D97-AF65-F5344CB8AC3E}">
        <p14:creationId xmlns:p14="http://schemas.microsoft.com/office/powerpoint/2010/main" val="191186275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opyright Englisch">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03238" y="2461398"/>
            <a:ext cx="258064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www.compnetgmbh.de</a:t>
            </a:r>
            <a:endParaRPr lang="en-US" sz="1100" b="1" kern="1200" dirty="0">
              <a:solidFill>
                <a:schemeClr val="tx1"/>
              </a:solidFill>
              <a:latin typeface="Arial"/>
              <a:ea typeface="Arial Unicode MS" panose="020B0604020202020204" pitchFamily="34" charset="-128"/>
              <a:cs typeface="+mn-cs"/>
            </a:endParaRPr>
          </a:p>
        </p:txBody>
      </p:sp>
      <p:sp>
        <p:nvSpPr>
          <p:cNvPr id="32" name="Copyright information-German"/>
          <p:cNvSpPr txBox="1"/>
          <p:nvPr userDrawn="1"/>
        </p:nvSpPr>
        <p:spPr bwMode="black">
          <a:xfrm>
            <a:off x="503999" y="2645292"/>
            <a:ext cx="5252746"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 2022 COMP.net GmbH. All rights reserved.</a:t>
            </a:r>
          </a:p>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Distribution and duplication of this publication or of parts thereof are not permitted for any purpose and in any form whatsoever without the express written consent of COMP.net GmbH.</a:t>
            </a:r>
          </a:p>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Information contained in this publication is subject to change without notice. The software products offered by COMP.net GmbH or its distributors may contain software components of other software manufacturers. Products may have country-specific differences.</a:t>
            </a:r>
          </a:p>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These documents are provided by COMP.net GmbH and are for informational purposes only. COMP.net GmbH assumes no liability or warranty for errors or omissions in this publication. COMP.net GmbH is only responsible for products and services as stipulated in the agreement for the respective products and services. None of the information contained herein is to be interpreted as an additional guarantee.</a:t>
            </a:r>
          </a:p>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In particular, COMP.net GmbH is in no way obliged to follow business processes presented in this publication or an associated presentation or to develop or publish functions reproduced herein. This publication or an associated presentation, the strategy and any future developments, products and / or platforms of COMP.net GmbH may be changed without notice at any time and without stating any reasons. The information contained in this publication does not constitute a promise, promise or legal obligation to provide any material, code or function. All forward-looking statements involve various risks and uncertainties that could cause actual results to differ from expectations. The reader is advised not to exaggerate confidence in these forward-looking statements or to rely on them when making purchasing decisions.</a:t>
            </a:r>
          </a:p>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COMP.net GmbH and other products and services of COMP.net GmbH mentioned in this document as well as the associated logos are trademarks or registered trademarks of COMP.net GmbH. All other product and service names are trademarks of their respective companies.</a:t>
            </a:r>
            <a:endParaRPr lang="de-DE" sz="800" kern="1200" noProof="0" dirty="0">
              <a:solidFill>
                <a:schemeClr val="tx1"/>
              </a:solidFill>
              <a:effectLst/>
              <a:latin typeface="Arial"/>
              <a:ea typeface="+mn-ea"/>
              <a:cs typeface="+mn-cs"/>
            </a:endParaRPr>
          </a:p>
        </p:txBody>
      </p:sp>
      <p:pic>
        <p:nvPicPr>
          <p:cNvPr id="26" name="Linkedin icon with link">
            <a:hlinkClick r:id="rId3"/>
          </p:cNvPr>
          <p:cNvPicPr>
            <a:picLocks noChangeAspect="1"/>
          </p:cNvPicPr>
          <p:nvPr userDrawn="1"/>
        </p:nvPicPr>
        <p:blipFill>
          <a:blip r:embed="rId4"/>
          <a:stretch>
            <a:fillRect/>
          </a:stretch>
        </p:blipFill>
        <p:spPr>
          <a:xfrm>
            <a:off x="503238" y="1749958"/>
            <a:ext cx="361809" cy="361809"/>
          </a:xfrm>
          <a:prstGeom prst="rect">
            <a:avLst/>
          </a:prstGeom>
        </p:spPr>
      </p:pic>
      <p:pic>
        <p:nvPicPr>
          <p:cNvPr id="27" name="YouTube icon with link">
            <a:hlinkClick r:id="rId5"/>
          </p:cNvPr>
          <p:cNvPicPr>
            <a:picLocks noChangeAspect="1"/>
          </p:cNvPicPr>
          <p:nvPr userDrawn="1"/>
        </p:nvPicPr>
        <p:blipFill>
          <a:blip r:embed="rId6"/>
          <a:stretch>
            <a:fillRect/>
          </a:stretch>
        </p:blipFill>
        <p:spPr>
          <a:xfrm>
            <a:off x="1683278" y="1749063"/>
            <a:ext cx="363600" cy="363600"/>
          </a:xfrm>
          <a:prstGeom prst="rect">
            <a:avLst/>
          </a:prstGeom>
        </p:spPr>
      </p:pic>
      <p:pic>
        <p:nvPicPr>
          <p:cNvPr id="28" name="Twitter icon with link">
            <a:hlinkClick r:id="rId7" tooltip="https://twitter.com/sap"/>
          </p:cNvPr>
          <p:cNvPicPr>
            <a:picLocks noChangeAspect="1"/>
          </p:cNvPicPr>
          <p:nvPr userDrawn="1"/>
        </p:nvPicPr>
        <p:blipFill>
          <a:blip r:embed="rId8"/>
          <a:stretch>
            <a:fillRect/>
          </a:stretch>
        </p:blipFill>
        <p:spPr>
          <a:xfrm>
            <a:off x="2273745" y="1749958"/>
            <a:ext cx="361809" cy="361809"/>
          </a:xfrm>
          <a:prstGeom prst="rect">
            <a:avLst/>
          </a:prstGeom>
        </p:spPr>
      </p:pic>
      <p:sp>
        <p:nvSpPr>
          <p:cNvPr id="20" name="SAP folgen auf"/>
          <p:cNvSpPr txBox="1"/>
          <p:nvPr userDrawn="1"/>
        </p:nvSpPr>
        <p:spPr bwMode="black">
          <a:xfrm>
            <a:off x="511948" y="1453050"/>
            <a:ext cx="2245027"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de-DE" sz="1100" b="0" kern="1200" noProof="0" dirty="0">
                <a:solidFill>
                  <a:schemeClr val="tx1"/>
                </a:solidFill>
                <a:latin typeface="Arial"/>
                <a:ea typeface="Arial Unicode MS" panose="020B0604020202020204" pitchFamily="34" charset="-128"/>
                <a:cs typeface="+mn-cs"/>
              </a:rPr>
              <a:t>Follow COMP.net</a:t>
            </a:r>
            <a:r>
              <a:rPr lang="de-DE" sz="1100" b="0" kern="1200" baseline="0" noProof="0" dirty="0">
                <a:solidFill>
                  <a:schemeClr val="tx1"/>
                </a:solidFill>
                <a:latin typeface="Arial"/>
                <a:ea typeface="Arial Unicode MS" panose="020B0604020202020204" pitchFamily="34" charset="-128"/>
                <a:cs typeface="+mn-cs"/>
              </a:rPr>
              <a:t> on:</a:t>
            </a:r>
            <a:endParaRPr lang="de-DE" sz="1100" b="0" kern="1200" noProof="0" dirty="0">
              <a:solidFill>
                <a:schemeClr val="tx1"/>
              </a:solidFill>
              <a:latin typeface="Arial"/>
              <a:ea typeface="Arial Unicode MS" panose="020B0604020202020204" pitchFamily="34" charset="-128"/>
              <a:cs typeface="+mn-cs"/>
            </a:endParaRPr>
          </a:p>
        </p:txBody>
      </p:sp>
      <p:pic>
        <p:nvPicPr>
          <p:cNvPr id="12" name="Grafik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92810" y="1739482"/>
            <a:ext cx="362704" cy="362704"/>
          </a:xfrm>
          <a:prstGeom prst="rect">
            <a:avLst/>
          </a:prstGeom>
        </p:spPr>
      </p:pic>
      <p:pic>
        <p:nvPicPr>
          <p:cNvPr id="13" name="Picture 2">
            <a:extLst>
              <a:ext uri="{FF2B5EF4-FFF2-40B4-BE49-F238E27FC236}">
                <a16:creationId xmlns:a16="http://schemas.microsoft.com/office/drawing/2014/main" id="{B7A5191D-1DB6-66BB-F343-A0F18587E32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003843" y="6276835"/>
            <a:ext cx="1480818" cy="343745"/>
          </a:xfrm>
          <a:prstGeom prst="rect">
            <a:avLst/>
          </a:prstGeom>
        </p:spPr>
      </p:pic>
      <p:pic>
        <p:nvPicPr>
          <p:cNvPr id="14" name="Grafik 13">
            <a:extLst>
              <a:ext uri="{FF2B5EF4-FFF2-40B4-BE49-F238E27FC236}">
                <a16:creationId xmlns:a16="http://schemas.microsoft.com/office/drawing/2014/main" id="{313CB00D-8361-821F-F2A1-2D8C708BB21C}"/>
              </a:ext>
            </a:extLst>
          </p:cNvPr>
          <p:cNvPicPr>
            <a:picLocks noChangeAspect="1"/>
          </p:cNvPicPr>
          <p:nvPr userDrawn="1"/>
        </p:nvPicPr>
        <p:blipFill>
          <a:blip r:embed="rId11"/>
          <a:stretch>
            <a:fillRect/>
          </a:stretch>
        </p:blipFill>
        <p:spPr>
          <a:xfrm>
            <a:off x="11484661" y="6198136"/>
            <a:ext cx="433877" cy="250571"/>
          </a:xfrm>
          <a:prstGeom prst="rect">
            <a:avLst/>
          </a:prstGeom>
        </p:spPr>
      </p:pic>
    </p:spTree>
    <p:extLst>
      <p:ext uri="{BB962C8B-B14F-4D97-AF65-F5344CB8AC3E}">
        <p14:creationId xmlns:p14="http://schemas.microsoft.com/office/powerpoint/2010/main" val="118028558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p:bg bwMode="gray">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 y="1518753"/>
            <a:ext cx="12195175" cy="5339251"/>
          </a:xfrm>
          <a:prstGeom prst="rect">
            <a:avLst/>
          </a:prstGeom>
          <a:solidFill>
            <a:schemeClr val="bg1">
              <a:lumMod val="95000"/>
            </a:schemeClr>
          </a:solidFill>
        </p:spPr>
        <p:txBody>
          <a:bodyPr tIns="716789" anchor="t" anchorCtr="0"/>
          <a:lstStyle>
            <a:lvl1pPr algn="ctr">
              <a:defRPr sz="1600" b="0"/>
            </a:lvl1pPr>
          </a:lstStyle>
          <a:p>
            <a:r>
              <a:rPr lang="en-US" dirty="0"/>
              <a:t>Click icon to add picture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439" y="6202660"/>
            <a:ext cx="1480818" cy="343745"/>
          </a:xfrm>
          <a:prstGeom prst="rect">
            <a:avLst/>
          </a:prstGeom>
        </p:spPr>
      </p:pic>
    </p:spTree>
    <p:extLst>
      <p:ext uri="{BB962C8B-B14F-4D97-AF65-F5344CB8AC3E}">
        <p14:creationId xmlns:p14="http://schemas.microsoft.com/office/powerpoint/2010/main" val="153004694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 blue">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11371324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ext - blue">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vl2pPr marL="179964" indent="-179964">
              <a:buClr>
                <a:srgbClr val="F0AB00"/>
              </a:buClr>
              <a:buFont typeface="Wingdings" panose="05000000000000000000" pitchFamily="2" charset="2"/>
              <a:buChar char="§"/>
              <a:defRPr/>
            </a:lvl2pPr>
            <a:lvl3pPr marL="358775" indent="-179388">
              <a:buClr>
                <a:srgbClr val="F0AB00"/>
              </a:buClr>
              <a:buFont typeface="Wingdings" panose="05000000000000000000" pitchFamily="2" charset="2"/>
              <a:buChar char="§"/>
              <a:defRPr/>
            </a:lvl3pPr>
            <a:lvl4pPr marL="539892" indent="-179964">
              <a:buClr>
                <a:srgbClr val="F0AB00"/>
              </a:buClr>
              <a:buFont typeface="Wingdings" panose="05000000000000000000" pitchFamily="2" charset="2"/>
              <a:buChar char="§"/>
              <a:defRPr/>
            </a:lvl4pPr>
            <a:lvl5pPr marL="719856" indent="-179964">
              <a:buClr>
                <a:srgbClr val="F0AB00"/>
              </a:buClr>
              <a:buFont typeface="Wingdings" panose="05000000000000000000" pitchFamily="2" charset="2"/>
              <a:buChar char="§"/>
              <a:defRPr/>
            </a:lvl5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36523654"/>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366177160"/>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185936061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410952787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00898527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17"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9"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0"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1"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2"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7" name="TextBox 58">
            <a:hlinkClick r:id="rId2" action="ppaction://hlinksldjump"/>
            <a:extLst>
              <a:ext uri="{FF2B5EF4-FFF2-40B4-BE49-F238E27FC236}">
                <a16:creationId xmlns:a16="http://schemas.microsoft.com/office/drawing/2014/main" id="{25D59904-5DFF-F2EE-A7BD-00C9D6EDBD98}"/>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Objective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3" name="TextBox 59">
            <a:hlinkClick r:id="rId3" action="ppaction://hlinksldjump"/>
            <a:extLst>
              <a:ext uri="{FF2B5EF4-FFF2-40B4-BE49-F238E27FC236}">
                <a16:creationId xmlns:a16="http://schemas.microsoft.com/office/drawing/2014/main" id="{EAC15668-B044-314E-B428-B8DF233331F5}"/>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Solution</a:t>
            </a:r>
            <a:endParaRPr lang="en-GB" sz="1200" dirty="0">
              <a:solidFill>
                <a:schemeClr val="bg2">
                  <a:lumMod val="75000"/>
                </a:schemeClr>
              </a:solidFill>
              <a:latin typeface="+mn-lt"/>
            </a:endParaRPr>
          </a:p>
        </p:txBody>
      </p:sp>
      <p:sp>
        <p:nvSpPr>
          <p:cNvPr id="14" name="TextBox 60">
            <a:hlinkClick r:id="rId4" action="ppaction://hlinksldjump"/>
            <a:extLst>
              <a:ext uri="{FF2B5EF4-FFF2-40B4-BE49-F238E27FC236}">
                <a16:creationId xmlns:a16="http://schemas.microsoft.com/office/drawing/2014/main" id="{DEB14F89-8435-0B95-5F9F-3672BD98884F}"/>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5" name="TextBox 61">
            <a:hlinkClick r:id="rId4" action="ppaction://hlinksldjump"/>
            <a:extLst>
              <a:ext uri="{FF2B5EF4-FFF2-40B4-BE49-F238E27FC236}">
                <a16:creationId xmlns:a16="http://schemas.microsoft.com/office/drawing/2014/main" id="{5C235EED-E4C2-5CB9-8B19-5346CF9932D1}"/>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kern="0" dirty="0">
                <a:solidFill>
                  <a:schemeClr val="bg2">
                    <a:lumMod val="75000"/>
                  </a:schemeClr>
                </a:solidFill>
                <a:latin typeface="+mn-lt"/>
                <a:ea typeface="Arial Unicode MS" pitchFamily="34" charset="-128"/>
                <a:cs typeface="Arial Unicode MS" pitchFamily="34" charset="-128"/>
              </a:rPr>
              <a:t>Quick Facts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466743634"/>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6"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7"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8"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9"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8595" y="360159"/>
            <a:ext cx="1041881" cy="209754"/>
          </a:xfrm>
          <a:prstGeom prst="rect">
            <a:avLst/>
          </a:prstGeom>
        </p:spPr>
      </p:pic>
      <p:sp>
        <p:nvSpPr>
          <p:cNvPr id="10" name="TextBox 58">
            <a:hlinkClick r:id="rId3" action="ppaction://hlinksldjump"/>
            <a:extLst>
              <a:ext uri="{FF2B5EF4-FFF2-40B4-BE49-F238E27FC236}">
                <a16:creationId xmlns:a16="http://schemas.microsoft.com/office/drawing/2014/main" id="{68C44A16-C08A-27C5-C893-D25D2755E2E9}"/>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Objective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1" name="TextBox 59">
            <a:hlinkClick r:id="rId4" action="ppaction://hlinksldjump"/>
            <a:extLst>
              <a:ext uri="{FF2B5EF4-FFF2-40B4-BE49-F238E27FC236}">
                <a16:creationId xmlns:a16="http://schemas.microsoft.com/office/drawing/2014/main" id="{763E11AA-AB11-C626-B4BE-4B7754975008}"/>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Solution</a:t>
            </a:r>
            <a:endParaRPr lang="en-GB" sz="1200" dirty="0">
              <a:solidFill>
                <a:schemeClr val="bg2">
                  <a:lumMod val="75000"/>
                </a:schemeClr>
              </a:solidFill>
              <a:latin typeface="+mn-lt"/>
            </a:endParaRPr>
          </a:p>
        </p:txBody>
      </p:sp>
      <p:sp>
        <p:nvSpPr>
          <p:cNvPr id="12" name="TextBox 60">
            <a:hlinkClick r:id="rId5" action="ppaction://hlinksldjump"/>
            <a:extLst>
              <a:ext uri="{FF2B5EF4-FFF2-40B4-BE49-F238E27FC236}">
                <a16:creationId xmlns:a16="http://schemas.microsoft.com/office/drawing/2014/main" id="{E0D6118D-97A8-71CF-EFD6-4CE72F55A233}"/>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3" name="TextBox 61">
            <a:hlinkClick r:id="rId5" action="ppaction://hlinksldjump"/>
            <a:extLst>
              <a:ext uri="{FF2B5EF4-FFF2-40B4-BE49-F238E27FC236}">
                <a16:creationId xmlns:a16="http://schemas.microsoft.com/office/drawing/2014/main" id="{5D55BAB6-E79A-08BA-F3FB-61BD29324CC0}"/>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kern="0" dirty="0">
                <a:solidFill>
                  <a:schemeClr val="bg2">
                    <a:lumMod val="75000"/>
                  </a:schemeClr>
                </a:solidFill>
                <a:latin typeface="+mn-lt"/>
                <a:ea typeface="Arial Unicode MS" pitchFamily="34" charset="-128"/>
                <a:cs typeface="Arial Unicode MS" pitchFamily="34" charset="-128"/>
              </a:rPr>
              <a:t>Quick Facts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129332223"/>
      </p:ext>
    </p:extLst>
  </p:cSld>
  <p:clrMapOvr>
    <a:masterClrMapping/>
  </p:clrMapOvr>
  <p:extLst>
    <p:ext uri="{DCECCB84-F9BA-43D5-87BE-67443E8EF086}">
      <p15:sldGuideLst xmlns:p15="http://schemas.microsoft.com/office/powerpoint/2012/main">
        <p15:guide id="1" pos="316" userDrawn="1">
          <p15:clr>
            <a:srgbClr val="FBAE40"/>
          </p15:clr>
        </p15:guide>
        <p15:guide id="2" orient="horz" pos="3991"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102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nctions">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73819" y="1678488"/>
            <a:ext cx="6553491" cy="4670037"/>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cNvSpPr>
            <a:spLocks noGrp="1"/>
          </p:cNvSpPr>
          <p:nvPr>
            <p:ph type="title" hasCustomPrompt="1"/>
          </p:nvPr>
        </p:nvSpPr>
        <p:spPr>
          <a:xfrm>
            <a:off x="504001" y="842203"/>
            <a:ext cx="9642081" cy="369332"/>
          </a:xfrm>
        </p:spPr>
        <p:txBody>
          <a:bodyPr/>
          <a:lstStyle/>
          <a:p>
            <a:r>
              <a:rPr lang="en-US" noProof="0" dirty="0"/>
              <a:t>Insert page title (sentence case)</a:t>
            </a:r>
            <a:endParaRPr lang="en-US" dirty="0"/>
          </a:p>
        </p:txBody>
      </p:sp>
      <p:sp>
        <p:nvSpPr>
          <p:cNvPr id="6"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7"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8"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9"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3" name="Bildplatzhalter 2"/>
          <p:cNvSpPr>
            <a:spLocks noGrp="1"/>
          </p:cNvSpPr>
          <p:nvPr>
            <p:ph type="pic" sz="quarter" idx="11"/>
          </p:nvPr>
        </p:nvSpPr>
        <p:spPr>
          <a:xfrm>
            <a:off x="10583236" y="331085"/>
            <a:ext cx="1107114" cy="1022235"/>
          </a:xfrm>
        </p:spPr>
        <p:txBody>
          <a:bodyPr/>
          <a:lstStyle/>
          <a:p>
            <a:endParaRPr lang="de-DE" dirty="0"/>
          </a:p>
        </p:txBody>
      </p:sp>
      <p:sp>
        <p:nvSpPr>
          <p:cNvPr id="11" name="Bildplatzhalter 10"/>
          <p:cNvSpPr>
            <a:spLocks noGrp="1"/>
          </p:cNvSpPr>
          <p:nvPr>
            <p:ph type="pic" sz="quarter" idx="12"/>
          </p:nvPr>
        </p:nvSpPr>
        <p:spPr>
          <a:xfrm>
            <a:off x="7904163" y="1678488"/>
            <a:ext cx="3786187" cy="4669925"/>
          </a:xfrm>
        </p:spPr>
        <p:txBody>
          <a:bodyPr/>
          <a:lstStyle/>
          <a:p>
            <a:endParaRPr lang="de-DE"/>
          </a:p>
        </p:txBody>
      </p:sp>
      <p:sp>
        <p:nvSpPr>
          <p:cNvPr id="10" name="TextBox 58">
            <a:hlinkClick r:id="rId2" action="ppaction://hlinksldjump"/>
            <a:extLst>
              <a:ext uri="{FF2B5EF4-FFF2-40B4-BE49-F238E27FC236}">
                <a16:creationId xmlns:a16="http://schemas.microsoft.com/office/drawing/2014/main" id="{AD1CB263-020E-402E-E35A-7DFB038EA0E0}"/>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Objective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2" name="TextBox 59">
            <a:hlinkClick r:id="rId3" action="ppaction://hlinksldjump"/>
            <a:extLst>
              <a:ext uri="{FF2B5EF4-FFF2-40B4-BE49-F238E27FC236}">
                <a16:creationId xmlns:a16="http://schemas.microsoft.com/office/drawing/2014/main" id="{7086C794-F96B-9A4E-BDF2-21BF806ADCFD}"/>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Solution</a:t>
            </a:r>
            <a:endParaRPr lang="en-GB" sz="1200" dirty="0">
              <a:solidFill>
                <a:schemeClr val="bg2">
                  <a:lumMod val="75000"/>
                </a:schemeClr>
              </a:solidFill>
              <a:latin typeface="+mn-lt"/>
            </a:endParaRPr>
          </a:p>
        </p:txBody>
      </p:sp>
      <p:sp>
        <p:nvSpPr>
          <p:cNvPr id="13" name="TextBox 60">
            <a:hlinkClick r:id="rId4" action="ppaction://hlinksldjump"/>
            <a:extLst>
              <a:ext uri="{FF2B5EF4-FFF2-40B4-BE49-F238E27FC236}">
                <a16:creationId xmlns:a16="http://schemas.microsoft.com/office/drawing/2014/main" id="{C07E993C-11EE-3913-1E44-37200D46600F}"/>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4" name="TextBox 61">
            <a:hlinkClick r:id="rId4" action="ppaction://hlinksldjump"/>
            <a:extLst>
              <a:ext uri="{FF2B5EF4-FFF2-40B4-BE49-F238E27FC236}">
                <a16:creationId xmlns:a16="http://schemas.microsoft.com/office/drawing/2014/main" id="{555495A8-F081-9F5A-1160-2874C0294C77}"/>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kern="0" dirty="0">
                <a:solidFill>
                  <a:schemeClr val="bg2">
                    <a:lumMod val="75000"/>
                  </a:schemeClr>
                </a:solidFill>
                <a:latin typeface="+mn-lt"/>
                <a:ea typeface="Arial Unicode MS" pitchFamily="34" charset="-128"/>
                <a:cs typeface="Arial Unicode MS" pitchFamily="34" charset="-128"/>
              </a:rPr>
              <a:t>Quick Facts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667605007"/>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12"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3"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4"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5"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9" name="TextBox 58">
            <a:hlinkClick r:id="rId2" action="ppaction://hlinksldjump"/>
            <a:extLst>
              <a:ext uri="{FF2B5EF4-FFF2-40B4-BE49-F238E27FC236}">
                <a16:creationId xmlns:a16="http://schemas.microsoft.com/office/drawing/2014/main" id="{0DE90CC9-3225-3E54-9863-86D6CB3A8792}"/>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Objective</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0" name="TextBox 59">
            <a:hlinkClick r:id="rId3" action="ppaction://hlinksldjump"/>
            <a:extLst>
              <a:ext uri="{FF2B5EF4-FFF2-40B4-BE49-F238E27FC236}">
                <a16:creationId xmlns:a16="http://schemas.microsoft.com/office/drawing/2014/main" id="{DA2AB3AE-7BCC-E27A-305B-B6300414EA9D}"/>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a:solidFill>
                  <a:schemeClr val="bg2">
                    <a:lumMod val="75000"/>
                  </a:schemeClr>
                </a:solidFill>
                <a:latin typeface="+mn-lt"/>
                <a:ea typeface="Arial Unicode MS" pitchFamily="34" charset="-128"/>
              </a:rPr>
              <a:t>Solution</a:t>
            </a:r>
            <a:endParaRPr lang="en-GB" sz="1200" dirty="0">
              <a:solidFill>
                <a:schemeClr val="bg2">
                  <a:lumMod val="75000"/>
                </a:schemeClr>
              </a:solidFill>
              <a:latin typeface="+mn-lt"/>
            </a:endParaRPr>
          </a:p>
        </p:txBody>
      </p:sp>
      <p:sp>
        <p:nvSpPr>
          <p:cNvPr id="16" name="TextBox 60">
            <a:hlinkClick r:id="rId4" action="ppaction://hlinksldjump"/>
            <a:extLst>
              <a:ext uri="{FF2B5EF4-FFF2-40B4-BE49-F238E27FC236}">
                <a16:creationId xmlns:a16="http://schemas.microsoft.com/office/drawing/2014/main" id="{BDB55104-79DB-2FAA-901B-30571280EF23}"/>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7" name="TextBox 61">
            <a:hlinkClick r:id="rId4" action="ppaction://hlinksldjump"/>
            <a:extLst>
              <a:ext uri="{FF2B5EF4-FFF2-40B4-BE49-F238E27FC236}">
                <a16:creationId xmlns:a16="http://schemas.microsoft.com/office/drawing/2014/main" id="{AC8EAEEB-3453-8DCD-E7E5-073B8BF3D9A9}"/>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kern="0" dirty="0">
                <a:solidFill>
                  <a:schemeClr val="bg2">
                    <a:lumMod val="75000"/>
                  </a:schemeClr>
                </a:solidFill>
                <a:latin typeface="+mn-lt"/>
                <a:ea typeface="Arial Unicode MS" pitchFamily="34" charset="-128"/>
                <a:cs typeface="Arial Unicode MS" pitchFamily="34" charset="-128"/>
              </a:rPr>
              <a:t>Quick Facts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630481451"/>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10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2022 COMP.net GmbH. All rights reserved.</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sp>
        <p:nvSpPr>
          <p:cNvPr id="7" name="Eine Ecke des Rechtecks schneiden 6"/>
          <p:cNvSpPr/>
          <p:nvPr userDrawn="1"/>
        </p:nvSpPr>
        <p:spPr>
          <a:xfrm flipH="1">
            <a:off x="11443252" y="6393706"/>
            <a:ext cx="748748" cy="464293"/>
          </a:xfrm>
          <a:prstGeom prst="snip1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userDrawn="1"/>
        </p:nvSpPr>
        <p:spPr>
          <a:xfrm>
            <a:off x="11655288" y="6523499"/>
            <a:ext cx="445630" cy="230832"/>
          </a:xfrm>
          <a:prstGeom prst="rect">
            <a:avLst/>
          </a:prstGeom>
        </p:spPr>
        <p:txBody>
          <a:bodyPr wrap="square">
            <a:spAutoFit/>
          </a:bodyPr>
          <a:lstStyle/>
          <a:p>
            <a:fld id="{57A9F224-05D2-4519-A791-A0B48FD35C47}" type="slidenum">
              <a:rPr lang="de-DE" sz="900" smtClean="0">
                <a:solidFill>
                  <a:schemeClr val="bg1"/>
                </a:solidFill>
              </a:rPr>
              <a:pPr/>
              <a:t>‹Nr.›</a:t>
            </a:fld>
            <a:endParaRPr lang="de-DE" sz="1600" dirty="0">
              <a:solidFill>
                <a:schemeClr val="bg1"/>
              </a:solidFill>
            </a:endParaRPr>
          </a:p>
        </p:txBody>
      </p:sp>
      <p:pic>
        <p:nvPicPr>
          <p:cNvPr id="9" name="Grafik 8"/>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648595" y="360159"/>
            <a:ext cx="1041881" cy="209754"/>
          </a:xfrm>
          <a:prstGeom prst="rect">
            <a:avLst/>
          </a:prstGeom>
        </p:spPr>
      </p:pic>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2" r:id="rId1"/>
    <p:sldLayoutId id="2147483775" r:id="rId2"/>
    <p:sldLayoutId id="2147483741" r:id="rId3"/>
    <p:sldLayoutId id="2147483765" r:id="rId4"/>
    <p:sldLayoutId id="2147483767" r:id="rId5"/>
    <p:sldLayoutId id="2147483743" r:id="rId6"/>
    <p:sldLayoutId id="2147483774" r:id="rId7"/>
    <p:sldLayoutId id="2147483804" r:id="rId8"/>
    <p:sldLayoutId id="2147483745" r:id="rId9"/>
    <p:sldLayoutId id="2147483760" r:id="rId10"/>
    <p:sldLayoutId id="2147483768" r:id="rId11"/>
    <p:sldLayoutId id="2147483805" r:id="rId12"/>
    <p:sldLayoutId id="2147483769" r:id="rId13"/>
    <p:sldLayoutId id="2147483770" r:id="rId14"/>
    <p:sldLayoutId id="2147483744" r:id="rId15"/>
    <p:sldLayoutId id="2147483757" r:id="rId16"/>
    <p:sldLayoutId id="2147483748" r:id="rId17"/>
    <p:sldLayoutId id="2147483807" r:id="rId18"/>
    <p:sldLayoutId id="2147483771" r:id="rId19"/>
    <p:sldLayoutId id="2147483763" r:id="rId20"/>
    <p:sldLayoutId id="2147483751" r:id="rId21"/>
    <p:sldLayoutId id="2147483756" r:id="rId22"/>
    <p:sldLayoutId id="2147483740" r:id="rId23"/>
    <p:sldLayoutId id="2147483755" r:id="rId24"/>
    <p:sldLayoutId id="2147483806" r:id="rId25"/>
    <p:sldLayoutId id="2147483808" r:id="rId26"/>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D3D3D"/>
        </a:solidFill>
        <a:effectLst/>
      </p:bgPr>
    </p:bg>
    <p:spTree>
      <p:nvGrpSpPr>
        <p:cNvPr id="1" name=""/>
        <p:cNvGrpSpPr/>
        <p:nvPr/>
      </p:nvGrpSpPr>
      <p:grpSpPr>
        <a:xfrm>
          <a:off x="0" y="0"/>
          <a:ext cx="0" cy="0"/>
          <a:chOff x="0" y="0"/>
          <a:chExt cx="0" cy="0"/>
        </a:xfrm>
      </p:grpSpPr>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sp>
        <p:nvSpPr>
          <p:cNvPr id="7"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2019 COMP.net GmbH. All rights reserved.</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8" name="Eine Ecke des Rechtecks schneiden 7"/>
          <p:cNvSpPr/>
          <p:nvPr userDrawn="1"/>
        </p:nvSpPr>
        <p:spPr>
          <a:xfrm flipH="1">
            <a:off x="11443252" y="6393706"/>
            <a:ext cx="748748" cy="464293"/>
          </a:xfrm>
          <a:prstGeom prst="snip1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userDrawn="1"/>
        </p:nvSpPr>
        <p:spPr>
          <a:xfrm>
            <a:off x="11655288" y="6523499"/>
            <a:ext cx="445630" cy="230832"/>
          </a:xfrm>
          <a:prstGeom prst="rect">
            <a:avLst/>
          </a:prstGeom>
        </p:spPr>
        <p:txBody>
          <a:bodyPr wrap="square">
            <a:spAutoFit/>
          </a:bodyPr>
          <a:lstStyle/>
          <a:p>
            <a:fld id="{57A9F224-05D2-4519-A791-A0B48FD35C47}" type="slidenum">
              <a:rPr lang="de-DE" sz="900" smtClean="0">
                <a:solidFill>
                  <a:schemeClr val="tx1"/>
                </a:solidFill>
              </a:rPr>
              <a:pPr/>
              <a:t>‹Nr.›</a:t>
            </a:fld>
            <a:endParaRPr lang="de-DE" sz="1600" dirty="0">
              <a:solidFill>
                <a:schemeClr val="tx1"/>
              </a:solidFill>
            </a:endParaRPr>
          </a:p>
        </p:txBody>
      </p:sp>
    </p:spTree>
    <p:extLst>
      <p:ext uri="{BB962C8B-B14F-4D97-AF65-F5344CB8AC3E}">
        <p14:creationId xmlns:p14="http://schemas.microsoft.com/office/powerpoint/2010/main" val="2031361106"/>
      </p:ext>
    </p:extLst>
  </p:cSld>
  <p:clrMap bg1="dk1" tx1="lt1" bg2="dk2" tx2="lt2" accent1="accent1" accent2="accent2" accent3="accent3" accent4="accent4" accent5="accent5" accent6="accent6" hlink="hlink" folHlink="folHlink"/>
  <p:sldLayoutIdLst>
    <p:sldLayoutId id="2147483789" r:id="rId1"/>
    <p:sldLayoutId id="2147483791" r:id="rId2"/>
    <p:sldLayoutId id="2147483798" r:id="rId3"/>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slide" Target="slide5.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slide" Target="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play.google.com/store/apps/details?id=de.cobi.wms&amp;hl=en" TargetMode="External"/><Relationship Id="rId7" Type="http://schemas.openxmlformats.org/officeDocument/2006/relationships/image" Target="../media/image9.png"/><Relationship Id="rId2" Type="http://schemas.openxmlformats.org/officeDocument/2006/relationships/hyperlink" Target="https://docs.cobisoft.de/wiki/start" TargetMode="External"/><Relationship Id="rId1" Type="http://schemas.openxmlformats.org/officeDocument/2006/relationships/slideLayout" Target="../slideLayouts/slideLayout18.xml"/><Relationship Id="rId6" Type="http://schemas.openxmlformats.org/officeDocument/2006/relationships/image" Target="../media/image56.jpg"/><Relationship Id="rId5" Type="http://schemas.openxmlformats.org/officeDocument/2006/relationships/image" Target="../media/image55.tmp"/><Relationship Id="rId4" Type="http://schemas.openxmlformats.org/officeDocument/2006/relationships/hyperlink" Target="http://www.cobisoft.de/en"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gif"/><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CDC826AA-00E5-3159-78DF-575FC6DDA3A1}"/>
              </a:ext>
            </a:extLst>
          </p:cNvPr>
          <p:cNvPicPr>
            <a:picLocks noChangeAspect="1"/>
          </p:cNvPicPr>
          <p:nvPr/>
        </p:nvPicPr>
        <p:blipFill rotWithShape="1">
          <a:blip r:embed="rId3"/>
          <a:srcRect t="20563" r="6378" b="16371"/>
          <a:stretch/>
        </p:blipFill>
        <p:spPr>
          <a:xfrm>
            <a:off x="-1" y="1381422"/>
            <a:ext cx="12195175" cy="5476577"/>
          </a:xfrm>
          <a:prstGeom prst="rect">
            <a:avLst/>
          </a:prstGeom>
        </p:spPr>
      </p:pic>
      <p:grpSp>
        <p:nvGrpSpPr>
          <p:cNvPr id="10" name="Group 9"/>
          <p:cNvGrpSpPr/>
          <p:nvPr/>
        </p:nvGrpSpPr>
        <p:grpSpPr>
          <a:xfrm>
            <a:off x="326772" y="2225651"/>
            <a:ext cx="7063583" cy="2262466"/>
            <a:chOff x="481013" y="2226169"/>
            <a:chExt cx="6593168" cy="1904312"/>
          </a:xfrm>
        </p:grpSpPr>
        <p:sp>
          <p:nvSpPr>
            <p:cNvPr id="18" name="Rectangle 17"/>
            <p:cNvSpPr/>
            <p:nvPr/>
          </p:nvSpPr>
          <p:spPr bwMode="gray">
            <a:xfrm>
              <a:off x="481013" y="2373017"/>
              <a:ext cx="6593168" cy="1757464"/>
            </a:xfrm>
            <a:prstGeom prst="rect">
              <a:avLst/>
            </a:prstGeom>
            <a:solidFill>
              <a:srgbClr val="000000">
                <a:alpha val="76078"/>
              </a:srgbClr>
            </a:solidFill>
            <a:ln w="6350" algn="ctr">
              <a:noFill/>
              <a:miter lim="800000"/>
              <a:headEnd/>
              <a:tailEnd/>
            </a:ln>
          </p:spPr>
          <p:txBody>
            <a:bodyPr lIns="215950" tIns="107975" rIns="107975" bIns="107975" rtlCol="0" anchor="t">
              <a:spAutoFit/>
            </a:bodyPr>
            <a:lstStyle/>
            <a:p>
              <a:r>
                <a:rPr lang="en-US" sz="3600" b="1" dirty="0">
                  <a:solidFill>
                    <a:schemeClr val="bg1"/>
                  </a:solidFill>
                  <a:latin typeface="+mj-lt"/>
                </a:rPr>
                <a:t>Mobile Warehouse Management for SAP Business One</a:t>
              </a:r>
            </a:p>
            <a:p>
              <a:r>
                <a:rPr lang="en-US" sz="1800" b="1" dirty="0">
                  <a:solidFill>
                    <a:schemeClr val="bg1"/>
                  </a:solidFill>
                  <a:latin typeface="+mn-lt"/>
                </a:rPr>
                <a:t>COBI.wms Solution Overview</a:t>
              </a:r>
              <a:endParaRPr lang="en-US" sz="1800" b="1" dirty="0">
                <a:solidFill>
                  <a:srgbClr val="FFC000"/>
                </a:solidFill>
                <a:latin typeface="+mn-lt"/>
              </a:endParaRPr>
            </a:p>
            <a:p>
              <a:endParaRPr lang="en-US" sz="2000" dirty="0">
                <a:solidFill>
                  <a:schemeClr val="bg1"/>
                </a:solidFill>
              </a:endParaRPr>
            </a:p>
          </p:txBody>
        </p:sp>
        <p:sp>
          <p:nvSpPr>
            <p:cNvPr id="19" name="Rectangle 18"/>
            <p:cNvSpPr/>
            <p:nvPr/>
          </p:nvSpPr>
          <p:spPr bwMode="gray">
            <a:xfrm>
              <a:off x="481013" y="2226169"/>
              <a:ext cx="6593168" cy="146847"/>
            </a:xfrm>
            <a:prstGeom prst="rect">
              <a:avLst/>
            </a:prstGeom>
            <a:solidFill>
              <a:schemeClr val="accent1"/>
            </a:solidFill>
            <a:ln w="6350" algn="ctr">
              <a:noFill/>
              <a:miter lim="800000"/>
              <a:headEnd/>
              <a:tailEnd/>
            </a:ln>
          </p:spPr>
          <p:txBody>
            <a:bodyPr lIns="63281" tIns="50625" rIns="63281" bIns="50625" rtlCol="0" anchor="ctr"/>
            <a:lstStyle/>
            <a:p>
              <a:pPr algn="ctr" defTabSz="642992" fontAlgn="base">
                <a:spcBef>
                  <a:spcPct val="50000"/>
                </a:spcBef>
                <a:spcAft>
                  <a:spcPct val="0"/>
                </a:spcAft>
                <a:buClr>
                  <a:srgbClr val="F0AB00"/>
                </a:buClr>
                <a:buSzPct val="80000"/>
              </a:pPr>
              <a:endParaRPr lang="en-AU" sz="1477" kern="0" dirty="0">
                <a:ea typeface="Arial Unicode MS" pitchFamily="34" charset="-128"/>
                <a:cs typeface="Arial Unicode MS" pitchFamily="34" charset="-128"/>
              </a:endParaRPr>
            </a:p>
          </p:txBody>
        </p:sp>
      </p:grpSp>
      <p:sp>
        <p:nvSpPr>
          <p:cNvPr id="53" name="Rectangle 52"/>
          <p:cNvSpPr/>
          <p:nvPr/>
        </p:nvSpPr>
        <p:spPr bwMode="gray">
          <a:xfrm>
            <a:off x="326773"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54" name="Rectangle 53"/>
          <p:cNvSpPr/>
          <p:nvPr/>
        </p:nvSpPr>
        <p:spPr bwMode="gray">
          <a:xfrm>
            <a:off x="2282698"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55" name="Rectangle 54"/>
          <p:cNvSpPr/>
          <p:nvPr/>
        </p:nvSpPr>
        <p:spPr bwMode="gray">
          <a:xfrm>
            <a:off x="4238623"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56" name="Rectangle 55"/>
          <p:cNvSpPr/>
          <p:nvPr/>
        </p:nvSpPr>
        <p:spPr bwMode="gray">
          <a:xfrm>
            <a:off x="6194548"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59" name="TextBox 58">
            <a:hlinkClick r:id="" action="ppaction://noaction"/>
          </p:cNvPr>
          <p:cNvSpPr txBox="1"/>
          <p:nvPr/>
        </p:nvSpPr>
        <p:spPr>
          <a:xfrm>
            <a:off x="326772" y="49906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400" dirty="0">
                <a:solidFill>
                  <a:schemeClr val="bg2">
                    <a:lumMod val="75000"/>
                  </a:schemeClr>
                </a:solidFill>
              </a:rPr>
              <a:t>DIGITAL</a:t>
            </a:r>
            <a:endParaRPr lang="de-DE" sz="1400" kern="0" dirty="0">
              <a:solidFill>
                <a:schemeClr val="bg2">
                  <a:lumMod val="75000"/>
                </a:schemeClr>
              </a:solidFill>
              <a:ea typeface="Arial Unicode MS" pitchFamily="34" charset="-128"/>
              <a:cs typeface="Arial Unicode MS" pitchFamily="34" charset="-128"/>
            </a:endParaRPr>
          </a:p>
        </p:txBody>
      </p:sp>
      <p:sp>
        <p:nvSpPr>
          <p:cNvPr id="60" name="TextBox 59">
            <a:hlinkClick r:id="rId4" action="ppaction://hlinksldjump"/>
          </p:cNvPr>
          <p:cNvSpPr txBox="1"/>
          <p:nvPr/>
        </p:nvSpPr>
        <p:spPr>
          <a:xfrm>
            <a:off x="2282698" y="49906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400" dirty="0">
                <a:solidFill>
                  <a:schemeClr val="bg2">
                    <a:lumMod val="75000"/>
                  </a:schemeClr>
                </a:solidFill>
              </a:rPr>
              <a:t>MOBILE</a:t>
            </a:r>
            <a:endParaRPr lang="de-DE" sz="1400" kern="0" dirty="0">
              <a:solidFill>
                <a:schemeClr val="bg2">
                  <a:lumMod val="75000"/>
                </a:schemeClr>
              </a:solidFill>
              <a:ea typeface="Arial Unicode MS" pitchFamily="34" charset="-128"/>
              <a:cs typeface="Arial Unicode MS" pitchFamily="34" charset="-128"/>
            </a:endParaRPr>
          </a:p>
        </p:txBody>
      </p:sp>
      <p:sp>
        <p:nvSpPr>
          <p:cNvPr id="61" name="TextBox 60">
            <a:hlinkClick r:id="" action="ppaction://noaction"/>
          </p:cNvPr>
          <p:cNvSpPr txBox="1"/>
          <p:nvPr/>
        </p:nvSpPr>
        <p:spPr>
          <a:xfrm>
            <a:off x="4238622" y="49906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400" dirty="0">
                <a:solidFill>
                  <a:schemeClr val="bg2">
                    <a:lumMod val="75000"/>
                  </a:schemeClr>
                </a:solidFill>
              </a:rPr>
              <a:t>SIMPLE</a:t>
            </a:r>
            <a:endParaRPr lang="de-DE" sz="1400" kern="0" dirty="0">
              <a:solidFill>
                <a:schemeClr val="bg2">
                  <a:lumMod val="75000"/>
                </a:schemeClr>
              </a:solidFill>
              <a:ea typeface="Arial Unicode MS" pitchFamily="34" charset="-128"/>
              <a:cs typeface="Arial Unicode MS" pitchFamily="34" charset="-128"/>
            </a:endParaRPr>
          </a:p>
        </p:txBody>
      </p:sp>
      <p:sp>
        <p:nvSpPr>
          <p:cNvPr id="62" name="TextBox 61">
            <a:hlinkClick r:id="" action="ppaction://noaction"/>
          </p:cNvPr>
          <p:cNvSpPr txBox="1"/>
          <p:nvPr/>
        </p:nvSpPr>
        <p:spPr>
          <a:xfrm>
            <a:off x="6194548" y="49906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400" dirty="0">
                <a:solidFill>
                  <a:schemeClr val="bg2">
                    <a:lumMod val="75000"/>
                  </a:schemeClr>
                </a:solidFill>
              </a:rPr>
              <a:t>EFFECTIVE</a:t>
            </a:r>
            <a:endParaRPr lang="de-DE" sz="1400" kern="0" dirty="0">
              <a:solidFill>
                <a:schemeClr val="bg2">
                  <a:lumMod val="75000"/>
                </a:schemeClr>
              </a:solidFill>
              <a:ea typeface="Arial Unicode MS" pitchFamily="34" charset="-128"/>
              <a:cs typeface="Arial Unicode MS" pitchFamily="34" charset="-128"/>
            </a:endParaRPr>
          </a:p>
        </p:txBody>
      </p:sp>
      <p:pic>
        <p:nvPicPr>
          <p:cNvPr id="17" name="Grafik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2632" y="417428"/>
            <a:ext cx="3492393" cy="703097"/>
          </a:xfrm>
          <a:prstGeom prst="rect">
            <a:avLst/>
          </a:prstGeom>
        </p:spPr>
      </p:pic>
      <p:pic>
        <p:nvPicPr>
          <p:cNvPr id="3" name="Grafik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9033" y="6440572"/>
            <a:ext cx="1054165" cy="309661"/>
          </a:xfrm>
          <a:prstGeom prst="rect">
            <a:avLst/>
          </a:prstGeom>
        </p:spPr>
      </p:pic>
      <p:pic>
        <p:nvPicPr>
          <p:cNvPr id="4" name="Grafik 3">
            <a:extLst>
              <a:ext uri="{FF2B5EF4-FFF2-40B4-BE49-F238E27FC236}">
                <a16:creationId xmlns:a16="http://schemas.microsoft.com/office/drawing/2014/main" id="{71092A73-BCE9-3B57-0437-B033EE4614C0}"/>
              </a:ext>
            </a:extLst>
          </p:cNvPr>
          <p:cNvPicPr>
            <a:picLocks noChangeAspect="1"/>
          </p:cNvPicPr>
          <p:nvPr/>
        </p:nvPicPr>
        <p:blipFill>
          <a:blip r:embed="rId7"/>
          <a:stretch>
            <a:fillRect/>
          </a:stretch>
        </p:blipFill>
        <p:spPr>
          <a:xfrm>
            <a:off x="11183296" y="6266634"/>
            <a:ext cx="751729" cy="434136"/>
          </a:xfrm>
          <a:prstGeom prst="rect">
            <a:avLst/>
          </a:prstGeom>
        </p:spPr>
      </p:pic>
    </p:spTree>
    <p:extLst>
      <p:ext uri="{BB962C8B-B14F-4D97-AF65-F5344CB8AC3E}">
        <p14:creationId xmlns:p14="http://schemas.microsoft.com/office/powerpoint/2010/main" val="3572846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Minus-Booking</a:t>
            </a:r>
          </a:p>
        </p:txBody>
      </p:sp>
      <p:sp>
        <p:nvSpPr>
          <p:cNvPr id="3" name="Textplatzhalter 2"/>
          <p:cNvSpPr>
            <a:spLocks noGrp="1"/>
          </p:cNvSpPr>
          <p:nvPr>
            <p:ph type="body" sz="quarter" idx="10"/>
          </p:nvPr>
        </p:nvSpPr>
        <p:spPr/>
        <p:txBody>
          <a:bodyPr>
            <a:normAutofit/>
          </a:bodyPr>
          <a:lstStyle/>
          <a:p>
            <a:pPr>
              <a:lnSpc>
                <a:spcPct val="150000"/>
              </a:lnSpc>
            </a:pPr>
            <a:r>
              <a:rPr lang="en-US" sz="1200" dirty="0"/>
              <a:t>Book a reduction in stock quantity without reference to specific business processes such as sales orders.</a:t>
            </a:r>
          </a:p>
          <a:p>
            <a:pPr marL="285750" indent="-285750">
              <a:lnSpc>
                <a:spcPct val="150000"/>
              </a:lnSpc>
              <a:buSzPct val="100000"/>
              <a:buFont typeface="Wingdings" panose="05000000000000000000" pitchFamily="2" charset="2"/>
              <a:buChar char="§"/>
            </a:pPr>
            <a:r>
              <a:rPr lang="de-DE" sz="1200" dirty="0"/>
              <a:t>Book </a:t>
            </a:r>
            <a:r>
              <a:rPr lang="de-DE" sz="1200" dirty="0" err="1"/>
              <a:t>outgoing</a:t>
            </a:r>
            <a:r>
              <a:rPr lang="de-DE" sz="1200" dirty="0"/>
              <a:t> </a:t>
            </a:r>
            <a:r>
              <a:rPr lang="de-DE" sz="1200" dirty="0" err="1"/>
              <a:t>goods</a:t>
            </a:r>
            <a:endParaRPr lang="de-DE" sz="1200" dirty="0"/>
          </a:p>
          <a:p>
            <a:pPr marL="285750" indent="-285750">
              <a:lnSpc>
                <a:spcPct val="150000"/>
              </a:lnSpc>
              <a:buSzPct val="100000"/>
              <a:buFont typeface="Wingdings" panose="05000000000000000000" pitchFamily="2" charset="2"/>
              <a:buChar char="§"/>
            </a:pPr>
            <a:r>
              <a:rPr lang="en-US" sz="1200" dirty="0"/>
              <a:t>Search articles quickly</a:t>
            </a:r>
          </a:p>
          <a:p>
            <a:pPr marL="285750" indent="-285750">
              <a:lnSpc>
                <a:spcPct val="150000"/>
              </a:lnSpc>
              <a:buSzPct val="100000"/>
              <a:buFont typeface="Wingdings" panose="05000000000000000000" pitchFamily="2" charset="2"/>
              <a:buChar char="§"/>
            </a:pPr>
            <a:r>
              <a:rPr lang="en-US" sz="1200" dirty="0"/>
              <a:t>Barcode scanning</a:t>
            </a:r>
          </a:p>
          <a:p>
            <a:pPr marL="285750" indent="-285750">
              <a:lnSpc>
                <a:spcPct val="150000"/>
              </a:lnSpc>
              <a:buSzPct val="100000"/>
              <a:buFont typeface="Wingdings" panose="05000000000000000000" pitchFamily="2" charset="2"/>
              <a:buChar char="§"/>
            </a:pPr>
            <a:r>
              <a:rPr lang="en-US" sz="1200" dirty="0"/>
              <a:t>Units of measurement</a:t>
            </a:r>
          </a:p>
          <a:p>
            <a:pPr marL="285750" indent="-285750">
              <a:lnSpc>
                <a:spcPct val="150000"/>
              </a:lnSpc>
              <a:buSzPct val="100000"/>
              <a:buFont typeface="Wingdings" panose="05000000000000000000" pitchFamily="2" charset="2"/>
              <a:buChar char="§"/>
            </a:pPr>
            <a:r>
              <a:rPr lang="en-US" sz="1200" dirty="0"/>
              <a:t>Batch and serial numbers</a:t>
            </a:r>
          </a:p>
          <a:p>
            <a:pPr marL="285750" indent="-285750">
              <a:lnSpc>
                <a:spcPct val="150000"/>
              </a:lnSpc>
              <a:buSzPct val="100000"/>
              <a:buFont typeface="Wingdings" panose="05000000000000000000" pitchFamily="2" charset="2"/>
              <a:buChar char="§"/>
            </a:pPr>
            <a:r>
              <a:rPr lang="en-US" sz="1200" dirty="0"/>
              <a:t>Bin locations</a:t>
            </a:r>
          </a:p>
          <a:p>
            <a:pPr marL="285750" indent="-285750">
              <a:lnSpc>
                <a:spcPct val="150000"/>
              </a:lnSpc>
              <a:buSzPct val="100000"/>
              <a:buFont typeface="Wingdings" panose="05000000000000000000" pitchFamily="2" charset="2"/>
              <a:buChar char="§"/>
            </a:pPr>
            <a:r>
              <a:rPr lang="en-US" sz="1200" dirty="0"/>
              <a:t>Photo function</a:t>
            </a:r>
          </a:p>
          <a:p>
            <a:pPr>
              <a:lnSpc>
                <a:spcPct val="150000"/>
              </a:lnSpc>
              <a:buSzPct val="100000"/>
            </a:pPr>
            <a:endParaRPr lang="en-US" sz="1600" dirty="0"/>
          </a:p>
          <a:p>
            <a:pPr>
              <a:lnSpc>
                <a:spcPct val="150000"/>
              </a:lnSpc>
            </a:pPr>
            <a:endParaRPr lang="en-US" sz="16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10407" y="816373"/>
            <a:ext cx="557226" cy="552547"/>
          </a:xfrm>
        </p:spPr>
      </p:pic>
      <p:sp>
        <p:nvSpPr>
          <p:cNvPr id="24"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345" y="1278309"/>
            <a:ext cx="2669139" cy="5064107"/>
          </a:xfrm>
          <a:prstGeom prst="rect">
            <a:avLst/>
          </a:prstGeom>
        </p:spPr>
      </p:pic>
    </p:spTree>
    <p:extLst>
      <p:ext uri="{BB962C8B-B14F-4D97-AF65-F5344CB8AC3E}">
        <p14:creationId xmlns:p14="http://schemas.microsoft.com/office/powerpoint/2010/main" val="1453336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err="1"/>
              <a:t>Inventory</a:t>
            </a:r>
            <a:r>
              <a:rPr lang="de-DE" dirty="0"/>
              <a:t> Transfer</a:t>
            </a:r>
          </a:p>
        </p:txBody>
      </p:sp>
      <p:sp>
        <p:nvSpPr>
          <p:cNvPr id="3" name="Textplatzhalter 2"/>
          <p:cNvSpPr>
            <a:spLocks noGrp="1"/>
          </p:cNvSpPr>
          <p:nvPr>
            <p:ph type="body" sz="quarter" idx="10"/>
          </p:nvPr>
        </p:nvSpPr>
        <p:spPr>
          <a:xfrm>
            <a:off x="503999" y="1851435"/>
            <a:ext cx="5593588" cy="4484549"/>
          </a:xfrm>
        </p:spPr>
        <p:txBody>
          <a:bodyPr>
            <a:normAutofit/>
          </a:bodyPr>
          <a:lstStyle/>
          <a:p>
            <a:pPr>
              <a:lnSpc>
                <a:spcPct val="150000"/>
              </a:lnSpc>
            </a:pPr>
            <a:r>
              <a:rPr lang="en-US" sz="1200" dirty="0"/>
              <a:t>Book inventory transfers from warehouse to warehouse, or between bin locations.</a:t>
            </a:r>
          </a:p>
          <a:p>
            <a:pPr marL="285750" indent="-285750">
              <a:lnSpc>
                <a:spcPct val="150000"/>
              </a:lnSpc>
              <a:buSzPct val="100000"/>
              <a:buFont typeface="Wingdings" panose="05000000000000000000" pitchFamily="2" charset="2"/>
              <a:buChar char="§"/>
            </a:pPr>
            <a:r>
              <a:rPr lang="de-DE" sz="1200" dirty="0"/>
              <a:t>Perform </a:t>
            </a:r>
            <a:r>
              <a:rPr lang="de-DE" sz="1200" dirty="0" err="1"/>
              <a:t>inventory</a:t>
            </a:r>
            <a:r>
              <a:rPr lang="de-DE" sz="1200" dirty="0"/>
              <a:t> </a:t>
            </a:r>
            <a:r>
              <a:rPr lang="de-DE" sz="1200" dirty="0" err="1"/>
              <a:t>transfer</a:t>
            </a:r>
            <a:endParaRPr lang="de-DE" sz="1200" dirty="0"/>
          </a:p>
          <a:p>
            <a:pPr marL="285750" indent="-285750">
              <a:lnSpc>
                <a:spcPct val="150000"/>
              </a:lnSpc>
              <a:buSzPct val="100000"/>
              <a:buFont typeface="Wingdings" panose="05000000000000000000" pitchFamily="2" charset="2"/>
              <a:buChar char="§"/>
            </a:pPr>
            <a:r>
              <a:rPr lang="en-US" sz="1200" dirty="0"/>
              <a:t>Support for Inventory Transfer based on Inventory Transfer Request</a:t>
            </a:r>
            <a:endParaRPr lang="de-DE" sz="1200" dirty="0"/>
          </a:p>
          <a:p>
            <a:pPr marL="285750" indent="-285750">
              <a:lnSpc>
                <a:spcPct val="150000"/>
              </a:lnSpc>
              <a:buSzPct val="100000"/>
              <a:buFont typeface="Wingdings" panose="05000000000000000000" pitchFamily="2" charset="2"/>
              <a:buChar char="§"/>
            </a:pPr>
            <a:r>
              <a:rPr lang="en-US" sz="1200" dirty="0"/>
              <a:t>Search articles quickly</a:t>
            </a:r>
          </a:p>
          <a:p>
            <a:pPr marL="285750" indent="-285750">
              <a:lnSpc>
                <a:spcPct val="150000"/>
              </a:lnSpc>
              <a:buSzPct val="100000"/>
              <a:buFont typeface="Wingdings" panose="05000000000000000000" pitchFamily="2" charset="2"/>
              <a:buChar char="§"/>
            </a:pPr>
            <a:r>
              <a:rPr lang="en-US" sz="1200" dirty="0"/>
              <a:t>Barcode scanning</a:t>
            </a:r>
          </a:p>
          <a:p>
            <a:pPr marL="285750" indent="-285750">
              <a:lnSpc>
                <a:spcPct val="150000"/>
              </a:lnSpc>
              <a:buSzPct val="100000"/>
              <a:buFont typeface="Wingdings" panose="05000000000000000000" pitchFamily="2" charset="2"/>
              <a:buChar char="§"/>
            </a:pPr>
            <a:r>
              <a:rPr lang="en-US" sz="1200" dirty="0"/>
              <a:t>Units of measurement</a:t>
            </a:r>
          </a:p>
          <a:p>
            <a:pPr marL="285750" indent="-285750">
              <a:lnSpc>
                <a:spcPct val="150000"/>
              </a:lnSpc>
              <a:buSzPct val="100000"/>
              <a:buFont typeface="Wingdings" panose="05000000000000000000" pitchFamily="2" charset="2"/>
              <a:buChar char="§"/>
            </a:pPr>
            <a:r>
              <a:rPr lang="en-US" sz="1200" dirty="0"/>
              <a:t>Batch and serial numbers</a:t>
            </a:r>
          </a:p>
          <a:p>
            <a:pPr marL="285750" indent="-285750">
              <a:lnSpc>
                <a:spcPct val="150000"/>
              </a:lnSpc>
              <a:buSzPct val="100000"/>
              <a:buFont typeface="Wingdings" panose="05000000000000000000" pitchFamily="2" charset="2"/>
              <a:buChar char="§"/>
            </a:pPr>
            <a:r>
              <a:rPr lang="en-US" sz="1200" dirty="0"/>
              <a:t>Bin locations</a:t>
            </a:r>
          </a:p>
          <a:p>
            <a:pPr marL="285750" indent="-285750">
              <a:lnSpc>
                <a:spcPct val="150000"/>
              </a:lnSpc>
              <a:buSzPct val="100000"/>
              <a:buFont typeface="Wingdings" panose="05000000000000000000" pitchFamily="2" charset="2"/>
              <a:buChar char="§"/>
            </a:pPr>
            <a:r>
              <a:rPr lang="en-US" sz="1200" dirty="0"/>
              <a:t>Photo function</a:t>
            </a:r>
          </a:p>
          <a:p>
            <a:endParaRPr lang="en-US" sz="16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25109" y="825523"/>
            <a:ext cx="527822" cy="534247"/>
          </a:xfrm>
        </p:spPr>
      </p:pic>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8" name="Grafik 7">
            <a:extLst>
              <a:ext uri="{FF2B5EF4-FFF2-40B4-BE49-F238E27FC236}">
                <a16:creationId xmlns:a16="http://schemas.microsoft.com/office/drawing/2014/main" id="{46FEDE95-5D48-47B4-9A99-1BF5A0E4CCA7}"/>
              </a:ext>
            </a:extLst>
          </p:cNvPr>
          <p:cNvPicPr>
            <a:picLocks noChangeAspect="1"/>
          </p:cNvPicPr>
          <p:nvPr/>
        </p:nvPicPr>
        <p:blipFill>
          <a:blip r:embed="rId3"/>
          <a:srcRect/>
          <a:stretch/>
        </p:blipFill>
        <p:spPr>
          <a:xfrm>
            <a:off x="7761826" y="1263519"/>
            <a:ext cx="2650819" cy="5397165"/>
          </a:xfrm>
          <a:prstGeom prst="rect">
            <a:avLst/>
          </a:prstGeom>
        </p:spPr>
      </p:pic>
    </p:spTree>
    <p:extLst>
      <p:ext uri="{BB962C8B-B14F-4D97-AF65-F5344CB8AC3E}">
        <p14:creationId xmlns:p14="http://schemas.microsoft.com/office/powerpoint/2010/main" val="496983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err="1"/>
              <a:t>Purchase</a:t>
            </a:r>
            <a:r>
              <a:rPr lang="de-DE" dirty="0"/>
              <a:t> </a:t>
            </a:r>
            <a:r>
              <a:rPr lang="de-DE" dirty="0" err="1"/>
              <a:t>Receipt</a:t>
            </a:r>
            <a:endParaRPr lang="de-DE" dirty="0"/>
          </a:p>
        </p:txBody>
      </p:sp>
      <p:sp>
        <p:nvSpPr>
          <p:cNvPr id="3" name="Textplatzhalter 2"/>
          <p:cNvSpPr>
            <a:spLocks noGrp="1"/>
          </p:cNvSpPr>
          <p:nvPr>
            <p:ph type="body" sz="quarter" idx="10"/>
          </p:nvPr>
        </p:nvSpPr>
        <p:spPr>
          <a:xfrm>
            <a:off x="503999" y="1851435"/>
            <a:ext cx="6086582" cy="4484549"/>
          </a:xfrm>
        </p:spPr>
        <p:txBody>
          <a:bodyPr>
            <a:normAutofit/>
          </a:bodyPr>
          <a:lstStyle/>
          <a:p>
            <a:pPr>
              <a:lnSpc>
                <a:spcPct val="150000"/>
              </a:lnSpc>
            </a:pPr>
            <a:r>
              <a:rPr lang="en-US" sz="1200" dirty="0"/>
              <a:t>Book goods receipts based on purchase orders or ad hoc with reference to a supplier.</a:t>
            </a:r>
          </a:p>
          <a:p>
            <a:pPr marL="285750" indent="-285750">
              <a:lnSpc>
                <a:spcPct val="150000"/>
              </a:lnSpc>
              <a:buSzPct val="100000"/>
              <a:buFont typeface="Wingdings" panose="05000000000000000000" pitchFamily="2" charset="2"/>
              <a:buChar char="§"/>
            </a:pPr>
            <a:r>
              <a:rPr lang="en-US" sz="1200" dirty="0"/>
              <a:t>Book a receipt of many purchase orders at once</a:t>
            </a:r>
          </a:p>
          <a:p>
            <a:pPr marL="285750" indent="-285750">
              <a:lnSpc>
                <a:spcPct val="150000"/>
              </a:lnSpc>
              <a:buSzPct val="100000"/>
              <a:buFont typeface="Wingdings" panose="05000000000000000000" pitchFamily="2" charset="2"/>
              <a:buChar char="§"/>
            </a:pPr>
            <a:r>
              <a:rPr lang="en-US" sz="1200" dirty="0"/>
              <a:t>Book a goods receipt based on the purchase order</a:t>
            </a:r>
          </a:p>
          <a:p>
            <a:pPr marL="285750" indent="-285750">
              <a:lnSpc>
                <a:spcPct val="150000"/>
              </a:lnSpc>
              <a:buSzPct val="100000"/>
              <a:buFont typeface="Wingdings" panose="05000000000000000000" pitchFamily="2" charset="2"/>
              <a:buChar char="§"/>
            </a:pPr>
            <a:r>
              <a:rPr lang="en-US" sz="1200" dirty="0"/>
              <a:t>Book a document against a vendor</a:t>
            </a:r>
            <a:endParaRPr lang="de-DE" sz="1200" dirty="0"/>
          </a:p>
          <a:p>
            <a:pPr marL="285750" indent="-285750">
              <a:lnSpc>
                <a:spcPct val="150000"/>
              </a:lnSpc>
              <a:buSzPct val="100000"/>
              <a:buFont typeface="Wingdings" panose="05000000000000000000" pitchFamily="2" charset="2"/>
              <a:buChar char="§"/>
            </a:pPr>
            <a:r>
              <a:rPr lang="en-US" sz="1200" dirty="0"/>
              <a:t>Search articles quickly</a:t>
            </a:r>
          </a:p>
          <a:p>
            <a:pPr marL="285750" indent="-285750">
              <a:lnSpc>
                <a:spcPct val="150000"/>
              </a:lnSpc>
              <a:buSzPct val="100000"/>
              <a:buFont typeface="Wingdings" panose="05000000000000000000" pitchFamily="2" charset="2"/>
              <a:buChar char="§"/>
            </a:pPr>
            <a:r>
              <a:rPr lang="en-US" sz="1200" dirty="0"/>
              <a:t>Barcode scanning</a:t>
            </a:r>
          </a:p>
          <a:p>
            <a:pPr marL="285750" indent="-285750">
              <a:lnSpc>
                <a:spcPct val="150000"/>
              </a:lnSpc>
              <a:buSzPct val="100000"/>
              <a:buFont typeface="Wingdings" panose="05000000000000000000" pitchFamily="2" charset="2"/>
              <a:buChar char="§"/>
            </a:pPr>
            <a:r>
              <a:rPr lang="en-US" sz="1200" dirty="0"/>
              <a:t>Units of measurement</a:t>
            </a:r>
          </a:p>
          <a:p>
            <a:pPr marL="285750" indent="-285750">
              <a:lnSpc>
                <a:spcPct val="150000"/>
              </a:lnSpc>
              <a:buSzPct val="100000"/>
              <a:buFont typeface="Wingdings" panose="05000000000000000000" pitchFamily="2" charset="2"/>
              <a:buChar char="§"/>
            </a:pPr>
            <a:r>
              <a:rPr lang="en-US" sz="1200" dirty="0"/>
              <a:t>Batch and serial numbers</a:t>
            </a:r>
          </a:p>
          <a:p>
            <a:pPr marL="285750" indent="-285750">
              <a:lnSpc>
                <a:spcPct val="150000"/>
              </a:lnSpc>
              <a:buSzPct val="100000"/>
              <a:buFont typeface="Wingdings" panose="05000000000000000000" pitchFamily="2" charset="2"/>
              <a:buChar char="§"/>
            </a:pPr>
            <a:r>
              <a:rPr lang="en-US" sz="1200" dirty="0"/>
              <a:t>Bin locations</a:t>
            </a:r>
          </a:p>
          <a:p>
            <a:pPr marL="285750" indent="-285750">
              <a:lnSpc>
                <a:spcPct val="150000"/>
              </a:lnSpc>
              <a:buSzPct val="100000"/>
              <a:buFont typeface="Wingdings" panose="05000000000000000000" pitchFamily="2" charset="2"/>
              <a:buChar char="§"/>
            </a:pPr>
            <a:r>
              <a:rPr lang="en-US" sz="1200" dirty="0"/>
              <a:t>Photo function</a:t>
            </a:r>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10407" y="825523"/>
            <a:ext cx="557226" cy="534247"/>
          </a:xfrm>
        </p:spPr>
      </p:pic>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790" y="1284019"/>
            <a:ext cx="2671200" cy="5068018"/>
          </a:xfrm>
          <a:prstGeom prst="rect">
            <a:avLst/>
          </a:prstGeom>
        </p:spPr>
      </p:pic>
    </p:spTree>
    <p:extLst>
      <p:ext uri="{BB962C8B-B14F-4D97-AF65-F5344CB8AC3E}">
        <p14:creationId xmlns:p14="http://schemas.microsoft.com/office/powerpoint/2010/main" val="3901953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Picking</a:t>
            </a:r>
          </a:p>
        </p:txBody>
      </p:sp>
      <p:sp>
        <p:nvSpPr>
          <p:cNvPr id="3" name="Textplatzhalter 2"/>
          <p:cNvSpPr>
            <a:spLocks noGrp="1"/>
          </p:cNvSpPr>
          <p:nvPr>
            <p:ph type="body" sz="quarter" idx="10"/>
          </p:nvPr>
        </p:nvSpPr>
        <p:spPr>
          <a:xfrm>
            <a:off x="503998" y="1851435"/>
            <a:ext cx="5867777" cy="4484549"/>
          </a:xfrm>
        </p:spPr>
        <p:txBody>
          <a:bodyPr>
            <a:normAutofit/>
          </a:bodyPr>
          <a:lstStyle/>
          <a:p>
            <a:pPr>
              <a:lnSpc>
                <a:spcPct val="150000"/>
              </a:lnSpc>
            </a:pPr>
            <a:r>
              <a:rPr lang="en-US" sz="1200" dirty="0"/>
              <a:t>See sales orders open for picking, process released picking lists, and create delivery notes based on completed picking list lines.</a:t>
            </a:r>
            <a:endParaRPr lang="en-US" sz="1100" dirty="0"/>
          </a:p>
          <a:p>
            <a:pPr marL="285750" indent="-285750">
              <a:lnSpc>
                <a:spcPct val="150000"/>
              </a:lnSpc>
              <a:buSzPct val="100000"/>
              <a:buFont typeface="Wingdings" panose="05000000000000000000" pitchFamily="2" charset="2"/>
              <a:buChar char="§"/>
            </a:pPr>
            <a:r>
              <a:rPr lang="en-US" sz="1200" dirty="0"/>
              <a:t>Show open sales orders (not released for picking)</a:t>
            </a:r>
          </a:p>
          <a:p>
            <a:pPr marL="285750" indent="-285750">
              <a:lnSpc>
                <a:spcPct val="150000"/>
              </a:lnSpc>
              <a:buSzPct val="100000"/>
              <a:buFont typeface="Wingdings" panose="05000000000000000000" pitchFamily="2" charset="2"/>
              <a:buChar char="§"/>
            </a:pPr>
            <a:r>
              <a:rPr lang="en-US" sz="1200" dirty="0"/>
              <a:t>Show and edit released picking lists</a:t>
            </a:r>
          </a:p>
          <a:p>
            <a:pPr marL="285750" indent="-285750">
              <a:lnSpc>
                <a:spcPct val="150000"/>
              </a:lnSpc>
              <a:buSzPct val="100000"/>
              <a:buFont typeface="Wingdings" panose="05000000000000000000" pitchFamily="2" charset="2"/>
              <a:buChar char="§"/>
            </a:pPr>
            <a:r>
              <a:rPr lang="de-DE" sz="1200" dirty="0"/>
              <a:t>Create </a:t>
            </a:r>
            <a:r>
              <a:rPr lang="de-DE" sz="1200" dirty="0" err="1"/>
              <a:t>delivery</a:t>
            </a:r>
            <a:r>
              <a:rPr lang="de-DE" sz="1200" dirty="0"/>
              <a:t> </a:t>
            </a:r>
            <a:r>
              <a:rPr lang="de-DE" sz="1200" dirty="0" err="1"/>
              <a:t>for</a:t>
            </a:r>
            <a:r>
              <a:rPr lang="de-DE" sz="1200" dirty="0"/>
              <a:t> </a:t>
            </a:r>
            <a:r>
              <a:rPr lang="de-DE" sz="1200" dirty="0" err="1"/>
              <a:t>one</a:t>
            </a:r>
            <a:r>
              <a:rPr lang="de-DE" sz="1200" dirty="0"/>
              <a:t> </a:t>
            </a:r>
            <a:r>
              <a:rPr lang="de-DE" sz="1200" dirty="0" err="1"/>
              <a:t>or</a:t>
            </a:r>
            <a:r>
              <a:rPr lang="de-DE" sz="1200" dirty="0"/>
              <a:t> multiple </a:t>
            </a:r>
            <a:r>
              <a:rPr lang="de-DE" sz="1200" dirty="0" err="1"/>
              <a:t>completed</a:t>
            </a:r>
            <a:r>
              <a:rPr lang="de-DE" sz="1200" dirty="0"/>
              <a:t> </a:t>
            </a:r>
            <a:r>
              <a:rPr lang="de-DE" sz="1200" dirty="0" err="1"/>
              <a:t>picking</a:t>
            </a:r>
            <a:r>
              <a:rPr lang="de-DE" sz="1200" dirty="0"/>
              <a:t> </a:t>
            </a:r>
            <a:r>
              <a:rPr lang="de-DE" sz="1200" dirty="0" err="1"/>
              <a:t>lists</a:t>
            </a:r>
            <a:endParaRPr lang="de-DE" sz="1200" dirty="0"/>
          </a:p>
          <a:p>
            <a:pPr marL="285750" indent="-285750">
              <a:lnSpc>
                <a:spcPct val="150000"/>
              </a:lnSpc>
              <a:buSzPct val="100000"/>
              <a:buFont typeface="Wingdings" panose="05000000000000000000" pitchFamily="2" charset="2"/>
              <a:buChar char="§"/>
            </a:pPr>
            <a:r>
              <a:rPr lang="en-US" sz="1200" i="0" dirty="0">
                <a:solidFill>
                  <a:srgbClr val="202020"/>
                </a:solidFill>
                <a:effectLst/>
                <a:latin typeface="Helvetica" panose="020B0604020202020204" pitchFamily="34" charset="0"/>
              </a:rPr>
              <a:t>Support for Pick Lists based on Inventory Transfer Requests</a:t>
            </a:r>
            <a:endParaRPr lang="en-US" sz="1200" dirty="0"/>
          </a:p>
          <a:p>
            <a:pPr marL="285750" indent="-285750">
              <a:lnSpc>
                <a:spcPct val="150000"/>
              </a:lnSpc>
              <a:buSzPct val="100000"/>
              <a:buFont typeface="Wingdings" panose="05000000000000000000" pitchFamily="2" charset="2"/>
              <a:buChar char="§"/>
            </a:pPr>
            <a:r>
              <a:rPr lang="en-US" sz="1200" dirty="0"/>
              <a:t>Barcode scanning</a:t>
            </a:r>
          </a:p>
          <a:p>
            <a:pPr marL="285750" indent="-285750">
              <a:lnSpc>
                <a:spcPct val="150000"/>
              </a:lnSpc>
              <a:buSzPct val="100000"/>
              <a:buFont typeface="Wingdings" panose="05000000000000000000" pitchFamily="2" charset="2"/>
              <a:buChar char="§"/>
            </a:pPr>
            <a:r>
              <a:rPr lang="en-US" sz="1200" dirty="0"/>
              <a:t>Units of measurement</a:t>
            </a:r>
          </a:p>
          <a:p>
            <a:pPr marL="285750" indent="-285750">
              <a:lnSpc>
                <a:spcPct val="150000"/>
              </a:lnSpc>
              <a:buSzPct val="100000"/>
              <a:buFont typeface="Wingdings" panose="05000000000000000000" pitchFamily="2" charset="2"/>
              <a:buChar char="§"/>
            </a:pPr>
            <a:r>
              <a:rPr lang="en-US" sz="1200" dirty="0"/>
              <a:t>Batch and serial numbers</a:t>
            </a:r>
          </a:p>
          <a:p>
            <a:pPr marL="285750" indent="-285750">
              <a:lnSpc>
                <a:spcPct val="150000"/>
              </a:lnSpc>
              <a:buSzPct val="100000"/>
              <a:buFont typeface="Wingdings" panose="05000000000000000000" pitchFamily="2" charset="2"/>
              <a:buChar char="§"/>
            </a:pPr>
            <a:r>
              <a:rPr lang="en-US" sz="1200" dirty="0"/>
              <a:t>Bin locations</a:t>
            </a:r>
            <a:endParaRPr lang="de-DE" sz="1200" dirty="0"/>
          </a:p>
          <a:p>
            <a:pPr marL="285750" indent="-285750">
              <a:lnSpc>
                <a:spcPct val="150000"/>
              </a:lnSpc>
              <a:buSzPct val="100000"/>
              <a:buFont typeface="Wingdings" panose="05000000000000000000" pitchFamily="2" charset="2"/>
              <a:buChar char="§"/>
            </a:pPr>
            <a:r>
              <a:rPr lang="de-DE" sz="1200" dirty="0" err="1"/>
              <a:t>Photo</a:t>
            </a:r>
            <a:r>
              <a:rPr lang="de-DE" sz="1200" dirty="0"/>
              <a:t> </a:t>
            </a:r>
            <a:r>
              <a:rPr lang="de-DE" sz="1200" dirty="0" err="1"/>
              <a:t>function</a:t>
            </a:r>
            <a:endParaRPr lang="de-DE" sz="12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12746" y="816373"/>
            <a:ext cx="552547" cy="552547"/>
          </a:xfrm>
        </p:spPr>
      </p:pic>
      <p:sp>
        <p:nvSpPr>
          <p:cNvPr id="18"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10" name="Grafik 9">
            <a:extLst>
              <a:ext uri="{FF2B5EF4-FFF2-40B4-BE49-F238E27FC236}">
                <a16:creationId xmlns:a16="http://schemas.microsoft.com/office/drawing/2014/main" id="{9186CFD7-B1BF-440B-AFF4-699D7D3F6C8E}"/>
              </a:ext>
            </a:extLst>
          </p:cNvPr>
          <p:cNvPicPr>
            <a:picLocks noChangeAspect="1"/>
          </p:cNvPicPr>
          <p:nvPr/>
        </p:nvPicPr>
        <p:blipFill>
          <a:blip r:embed="rId3"/>
          <a:srcRect/>
          <a:stretch/>
        </p:blipFill>
        <p:spPr>
          <a:xfrm>
            <a:off x="7786840" y="1267912"/>
            <a:ext cx="2636131" cy="5367257"/>
          </a:xfrm>
          <a:prstGeom prst="rect">
            <a:avLst/>
          </a:prstGeom>
        </p:spPr>
      </p:pic>
    </p:spTree>
    <p:extLst>
      <p:ext uri="{BB962C8B-B14F-4D97-AF65-F5344CB8AC3E}">
        <p14:creationId xmlns:p14="http://schemas.microsoft.com/office/powerpoint/2010/main" val="3645466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Sales </a:t>
            </a:r>
            <a:r>
              <a:rPr lang="de-DE" dirty="0" err="1"/>
              <a:t>Delivery</a:t>
            </a:r>
            <a:endParaRPr lang="de-DE" dirty="0"/>
          </a:p>
        </p:txBody>
      </p:sp>
      <p:sp>
        <p:nvSpPr>
          <p:cNvPr id="3" name="Textplatzhalter 2"/>
          <p:cNvSpPr>
            <a:spLocks noGrp="1"/>
          </p:cNvSpPr>
          <p:nvPr>
            <p:ph type="body" sz="quarter" idx="10"/>
          </p:nvPr>
        </p:nvSpPr>
        <p:spPr>
          <a:xfrm>
            <a:off x="525109" y="1719945"/>
            <a:ext cx="5328000" cy="4484549"/>
          </a:xfrm>
        </p:spPr>
        <p:txBody>
          <a:bodyPr>
            <a:normAutofit/>
          </a:bodyPr>
          <a:lstStyle/>
          <a:p>
            <a:pPr>
              <a:lnSpc>
                <a:spcPct val="150000"/>
              </a:lnSpc>
            </a:pPr>
            <a:r>
              <a:rPr lang="en-US" sz="1200" dirty="0"/>
              <a:t>Book deliveries based on orders, or ad hoc with reference to a customer.</a:t>
            </a:r>
          </a:p>
          <a:p>
            <a:pPr marL="285750" indent="-285750">
              <a:lnSpc>
                <a:spcPct val="150000"/>
              </a:lnSpc>
              <a:buSzPct val="100000"/>
              <a:buFont typeface="Wingdings" panose="05000000000000000000" pitchFamily="2" charset="2"/>
              <a:buChar char="§"/>
            </a:pPr>
            <a:r>
              <a:rPr lang="de-DE" sz="1200" dirty="0"/>
              <a:t>Book a </a:t>
            </a:r>
            <a:r>
              <a:rPr lang="de-DE" sz="1200" dirty="0" err="1"/>
              <a:t>delivery</a:t>
            </a:r>
            <a:r>
              <a:rPr lang="de-DE" sz="1200" dirty="0"/>
              <a:t> </a:t>
            </a:r>
            <a:r>
              <a:rPr lang="de-DE" sz="1200" dirty="0" err="1"/>
              <a:t>based</a:t>
            </a:r>
            <a:r>
              <a:rPr lang="de-DE" sz="1200" dirty="0"/>
              <a:t> on a </a:t>
            </a:r>
            <a:r>
              <a:rPr lang="de-DE" sz="1200" dirty="0" err="1"/>
              <a:t>sales</a:t>
            </a:r>
            <a:r>
              <a:rPr lang="de-DE" sz="1200" dirty="0"/>
              <a:t> </a:t>
            </a:r>
            <a:r>
              <a:rPr lang="de-DE" sz="1200" dirty="0" err="1"/>
              <a:t>order</a:t>
            </a:r>
            <a:r>
              <a:rPr lang="de-DE" sz="1200" dirty="0"/>
              <a:t> and </a:t>
            </a:r>
            <a:r>
              <a:rPr lang="de-DE" sz="1200" dirty="0" err="1"/>
              <a:t>reserve</a:t>
            </a:r>
            <a:r>
              <a:rPr lang="de-DE" sz="1200" dirty="0"/>
              <a:t> </a:t>
            </a:r>
            <a:r>
              <a:rPr lang="de-DE" sz="1200" dirty="0" err="1"/>
              <a:t>invoice</a:t>
            </a:r>
            <a:endParaRPr lang="de-DE" sz="1200" dirty="0"/>
          </a:p>
          <a:p>
            <a:pPr marL="285750" indent="-285750">
              <a:lnSpc>
                <a:spcPct val="150000"/>
              </a:lnSpc>
              <a:buSzPct val="100000"/>
              <a:buFont typeface="Wingdings" panose="05000000000000000000" pitchFamily="2" charset="2"/>
              <a:buChar char="§"/>
            </a:pPr>
            <a:r>
              <a:rPr lang="de-DE" sz="1200" dirty="0"/>
              <a:t>Create </a:t>
            </a:r>
            <a:r>
              <a:rPr lang="de-DE" sz="1200" dirty="0" err="1"/>
              <a:t>package</a:t>
            </a:r>
            <a:r>
              <a:rPr lang="de-DE" sz="1200" dirty="0"/>
              <a:t> </a:t>
            </a:r>
            <a:r>
              <a:rPr lang="de-DE" sz="1200" dirty="0" err="1"/>
              <a:t>slip</a:t>
            </a:r>
            <a:endParaRPr lang="de-DE" sz="1200" dirty="0"/>
          </a:p>
          <a:p>
            <a:pPr marL="285750" indent="-285750">
              <a:lnSpc>
                <a:spcPct val="150000"/>
              </a:lnSpc>
              <a:buSzPct val="100000"/>
              <a:buFont typeface="Wingdings" panose="05000000000000000000" pitchFamily="2" charset="2"/>
              <a:buChar char="§"/>
            </a:pPr>
            <a:r>
              <a:rPr lang="en-US" sz="1200" dirty="0"/>
              <a:t>Create joint deliveries</a:t>
            </a:r>
          </a:p>
          <a:p>
            <a:pPr marL="285750" indent="-285750">
              <a:lnSpc>
                <a:spcPct val="150000"/>
              </a:lnSpc>
              <a:buSzPct val="100000"/>
              <a:buFont typeface="Wingdings" panose="05000000000000000000" pitchFamily="2" charset="2"/>
              <a:buChar char="§"/>
            </a:pPr>
            <a:r>
              <a:rPr lang="en-US" sz="1200" dirty="0"/>
              <a:t>Search articles quickly</a:t>
            </a:r>
            <a:endParaRPr lang="de-DE" sz="1200" dirty="0"/>
          </a:p>
          <a:p>
            <a:pPr marL="285750" indent="-285750">
              <a:lnSpc>
                <a:spcPct val="150000"/>
              </a:lnSpc>
              <a:buSzPct val="100000"/>
              <a:buFont typeface="Wingdings" panose="05000000000000000000" pitchFamily="2" charset="2"/>
              <a:buChar char="§"/>
            </a:pPr>
            <a:r>
              <a:rPr lang="en-US" sz="1200" dirty="0"/>
              <a:t>Barcode scanning</a:t>
            </a:r>
          </a:p>
          <a:p>
            <a:pPr marL="285750" indent="-285750">
              <a:lnSpc>
                <a:spcPct val="150000"/>
              </a:lnSpc>
              <a:buSzPct val="100000"/>
              <a:buFont typeface="Wingdings" panose="05000000000000000000" pitchFamily="2" charset="2"/>
              <a:buChar char="§"/>
            </a:pPr>
            <a:r>
              <a:rPr lang="en-US" sz="1200" dirty="0"/>
              <a:t>Units of measurement</a:t>
            </a:r>
          </a:p>
          <a:p>
            <a:pPr marL="285750" indent="-285750">
              <a:lnSpc>
                <a:spcPct val="150000"/>
              </a:lnSpc>
              <a:buSzPct val="100000"/>
              <a:buFont typeface="Wingdings" panose="05000000000000000000" pitchFamily="2" charset="2"/>
              <a:buChar char="§"/>
            </a:pPr>
            <a:r>
              <a:rPr lang="en-US" sz="1200" dirty="0"/>
              <a:t>Batch and serial numbers</a:t>
            </a:r>
          </a:p>
          <a:p>
            <a:pPr marL="285750" indent="-285750">
              <a:lnSpc>
                <a:spcPct val="150000"/>
              </a:lnSpc>
              <a:buSzPct val="100000"/>
              <a:buFont typeface="Wingdings" panose="05000000000000000000" pitchFamily="2" charset="2"/>
              <a:buChar char="§"/>
            </a:pPr>
            <a:r>
              <a:rPr lang="en-US" sz="1200" dirty="0"/>
              <a:t>Bin locations</a:t>
            </a:r>
          </a:p>
          <a:p>
            <a:pPr marL="285750" indent="-285750">
              <a:lnSpc>
                <a:spcPct val="150000"/>
              </a:lnSpc>
              <a:buSzPct val="100000"/>
              <a:buFont typeface="Wingdings" panose="05000000000000000000" pitchFamily="2" charset="2"/>
              <a:buChar char="§"/>
            </a:pPr>
            <a:endParaRPr lang="en-US" sz="1600" dirty="0"/>
          </a:p>
          <a:p>
            <a:pPr marL="285750" indent="-285750">
              <a:lnSpc>
                <a:spcPct val="150000"/>
              </a:lnSpc>
              <a:buSzPct val="100000"/>
              <a:buFont typeface="Wingdings" panose="05000000000000000000" pitchFamily="2" charset="2"/>
              <a:buChar char="§"/>
            </a:pPr>
            <a:endParaRPr lang="en-US" sz="14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25109" y="896854"/>
            <a:ext cx="527822" cy="391582"/>
          </a:xfrm>
        </p:spPr>
      </p:pic>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7" name="Grafik 6">
            <a:extLst>
              <a:ext uri="{FF2B5EF4-FFF2-40B4-BE49-F238E27FC236}">
                <a16:creationId xmlns:a16="http://schemas.microsoft.com/office/drawing/2014/main" id="{308A550B-F954-415C-A0F8-F1F73878F8DA}"/>
              </a:ext>
            </a:extLst>
          </p:cNvPr>
          <p:cNvPicPr>
            <a:picLocks noChangeAspect="1"/>
          </p:cNvPicPr>
          <p:nvPr/>
        </p:nvPicPr>
        <p:blipFill>
          <a:blip r:embed="rId3"/>
          <a:srcRect/>
          <a:stretch/>
        </p:blipFill>
        <p:spPr>
          <a:xfrm>
            <a:off x="7796465" y="1043800"/>
            <a:ext cx="2620603" cy="5335641"/>
          </a:xfrm>
          <a:prstGeom prst="rect">
            <a:avLst/>
          </a:prstGeom>
        </p:spPr>
      </p:pic>
    </p:spTree>
    <p:extLst>
      <p:ext uri="{BB962C8B-B14F-4D97-AF65-F5344CB8AC3E}">
        <p14:creationId xmlns:p14="http://schemas.microsoft.com/office/powerpoint/2010/main" val="2660917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E796E5-243D-4AFF-9E84-406C58146427}"/>
              </a:ext>
            </a:extLst>
          </p:cNvPr>
          <p:cNvSpPr>
            <a:spLocks noGrp="1"/>
          </p:cNvSpPr>
          <p:nvPr>
            <p:ph type="title"/>
          </p:nvPr>
        </p:nvSpPr>
        <p:spPr/>
        <p:txBody>
          <a:bodyPr/>
          <a:lstStyle/>
          <a:p>
            <a:r>
              <a:rPr lang="de-DE" dirty="0" err="1"/>
              <a:t>Purchase</a:t>
            </a:r>
            <a:r>
              <a:rPr lang="de-DE" dirty="0"/>
              <a:t> Return</a:t>
            </a:r>
          </a:p>
        </p:txBody>
      </p:sp>
      <p:sp>
        <p:nvSpPr>
          <p:cNvPr id="5" name="Textplatzhalter 4">
            <a:extLst>
              <a:ext uri="{FF2B5EF4-FFF2-40B4-BE49-F238E27FC236}">
                <a16:creationId xmlns:a16="http://schemas.microsoft.com/office/drawing/2014/main" id="{9D68634B-8E3C-4302-B356-A6ECE3F53E76}"/>
              </a:ext>
            </a:extLst>
          </p:cNvPr>
          <p:cNvSpPr>
            <a:spLocks noGrp="1"/>
          </p:cNvSpPr>
          <p:nvPr>
            <p:ph type="body" sz="quarter" idx="10"/>
          </p:nvPr>
        </p:nvSpPr>
        <p:spPr/>
        <p:txBody>
          <a:bodyPr/>
          <a:lstStyle/>
          <a:p>
            <a:pPr marL="285750" indent="-285750">
              <a:lnSpc>
                <a:spcPct val="150000"/>
              </a:lnSpc>
              <a:buFont typeface="Wingdings" panose="05000000000000000000" pitchFamily="2" charset="2"/>
              <a:buChar char="§"/>
            </a:pPr>
            <a:r>
              <a:rPr lang="de-DE" sz="1200" dirty="0"/>
              <a:t>Book </a:t>
            </a:r>
            <a:r>
              <a:rPr lang="de-DE" sz="1200" dirty="0" err="1"/>
              <a:t>the</a:t>
            </a:r>
            <a:r>
              <a:rPr lang="de-DE" sz="1200" dirty="0"/>
              <a:t> </a:t>
            </a:r>
            <a:r>
              <a:rPr lang="de-DE" sz="1200" dirty="0" err="1"/>
              <a:t>outgoing</a:t>
            </a:r>
            <a:r>
              <a:rPr lang="de-DE" sz="1200" dirty="0"/>
              <a:t> </a:t>
            </a:r>
            <a:r>
              <a:rPr lang="de-DE" sz="1200" dirty="0" err="1"/>
              <a:t>delivery</a:t>
            </a:r>
            <a:r>
              <a:rPr lang="de-DE" sz="1200" dirty="0"/>
              <a:t> </a:t>
            </a:r>
            <a:r>
              <a:rPr lang="de-DE" sz="1200" dirty="0" err="1"/>
              <a:t>of</a:t>
            </a:r>
            <a:r>
              <a:rPr lang="de-DE" sz="1200" dirty="0"/>
              <a:t> </a:t>
            </a:r>
            <a:r>
              <a:rPr lang="de-DE" sz="1200" dirty="0" err="1"/>
              <a:t>returned</a:t>
            </a:r>
            <a:r>
              <a:rPr lang="de-DE" sz="1200" dirty="0"/>
              <a:t> </a:t>
            </a:r>
            <a:r>
              <a:rPr lang="de-DE" sz="1200" dirty="0" err="1"/>
              <a:t>goods</a:t>
            </a:r>
            <a:endParaRPr lang="de-DE" sz="1200" dirty="0"/>
          </a:p>
          <a:p>
            <a:pPr marL="285750" indent="-285750">
              <a:lnSpc>
                <a:spcPct val="150000"/>
              </a:lnSpc>
              <a:buFont typeface="Wingdings" panose="05000000000000000000" pitchFamily="2" charset="2"/>
              <a:buChar char="§"/>
            </a:pPr>
            <a:r>
              <a:rPr lang="en-US" sz="1200" b="0" i="0" dirty="0">
                <a:effectLst/>
              </a:rPr>
              <a:t>Scan barcode to select return request by number</a:t>
            </a:r>
          </a:p>
          <a:p>
            <a:pPr marL="285750" indent="-285750">
              <a:lnSpc>
                <a:spcPct val="150000"/>
              </a:lnSpc>
              <a:buFont typeface="Wingdings" panose="05000000000000000000" pitchFamily="2" charset="2"/>
              <a:buChar char="§"/>
            </a:pPr>
            <a:r>
              <a:rPr lang="en-US" sz="1200" b="0" i="0" dirty="0">
                <a:effectLst/>
              </a:rPr>
              <a:t>Live search in return request list</a:t>
            </a:r>
          </a:p>
          <a:p>
            <a:pPr marL="285750" indent="-285750">
              <a:lnSpc>
                <a:spcPct val="150000"/>
              </a:lnSpc>
              <a:buFont typeface="Wingdings" panose="05000000000000000000" pitchFamily="2" charset="2"/>
              <a:buChar char="§"/>
            </a:pPr>
            <a:r>
              <a:rPr lang="en-US" sz="1200" b="0" i="0" dirty="0">
                <a:effectLst/>
              </a:rPr>
              <a:t>Early warning if specified quantity exceeds available</a:t>
            </a:r>
          </a:p>
          <a:p>
            <a:pPr marL="285750" indent="-285750">
              <a:lnSpc>
                <a:spcPct val="150000"/>
              </a:lnSpc>
              <a:buFont typeface="Wingdings" panose="05000000000000000000" pitchFamily="2" charset="2"/>
              <a:buChar char="§"/>
            </a:pPr>
            <a:r>
              <a:rPr lang="de-DE" sz="1200" b="0" i="0" dirty="0">
                <a:effectLst/>
              </a:rPr>
              <a:t>Add </a:t>
            </a:r>
            <a:r>
              <a:rPr lang="de-DE" sz="1200" b="0" i="0" dirty="0" err="1">
                <a:effectLst/>
              </a:rPr>
              <a:t>photo</a:t>
            </a:r>
            <a:r>
              <a:rPr lang="de-DE" sz="1200" b="0" i="0" dirty="0">
                <a:effectLst/>
              </a:rPr>
              <a:t> </a:t>
            </a:r>
            <a:r>
              <a:rPr lang="de-DE" sz="1200" b="0" i="0" dirty="0" err="1">
                <a:effectLst/>
              </a:rPr>
              <a:t>attachments</a:t>
            </a:r>
            <a:endParaRPr lang="de-DE" sz="1200" b="0" i="0" dirty="0">
              <a:effectLst/>
            </a:endParaRPr>
          </a:p>
          <a:p>
            <a:pPr marL="285750" indent="-285750">
              <a:buFont typeface="Wingdings" panose="05000000000000000000" pitchFamily="2" charset="2"/>
              <a:buChar char="§"/>
            </a:pPr>
            <a:endParaRPr lang="de-DE" dirty="0"/>
          </a:p>
        </p:txBody>
      </p:sp>
      <p:pic>
        <p:nvPicPr>
          <p:cNvPr id="8" name="Grafik 7">
            <a:extLst>
              <a:ext uri="{FF2B5EF4-FFF2-40B4-BE49-F238E27FC236}">
                <a16:creationId xmlns:a16="http://schemas.microsoft.com/office/drawing/2014/main" id="{EA23044D-C2F8-4F1D-A57D-508CF9CF94D4}"/>
              </a:ext>
            </a:extLst>
          </p:cNvPr>
          <p:cNvPicPr>
            <a:picLocks noChangeAspect="1"/>
          </p:cNvPicPr>
          <p:nvPr/>
        </p:nvPicPr>
        <p:blipFill>
          <a:blip r:embed="rId2"/>
          <a:srcRect/>
          <a:stretch/>
        </p:blipFill>
        <p:spPr>
          <a:xfrm>
            <a:off x="7736170" y="1244146"/>
            <a:ext cx="2679245" cy="5455038"/>
          </a:xfrm>
          <a:prstGeom prst="rect">
            <a:avLst/>
          </a:prstGeom>
        </p:spPr>
      </p:pic>
      <p:pic>
        <p:nvPicPr>
          <p:cNvPr id="11" name="Grafik 10">
            <a:extLst>
              <a:ext uri="{FF2B5EF4-FFF2-40B4-BE49-F238E27FC236}">
                <a16:creationId xmlns:a16="http://schemas.microsoft.com/office/drawing/2014/main" id="{63F73CAA-082C-86EB-BCAA-BAD0BD144502}"/>
              </a:ext>
            </a:extLst>
          </p:cNvPr>
          <p:cNvPicPr>
            <a:picLocks noChangeAspect="1"/>
          </p:cNvPicPr>
          <p:nvPr/>
        </p:nvPicPr>
        <p:blipFill>
          <a:blip r:embed="rId3"/>
          <a:stretch>
            <a:fillRect/>
          </a:stretch>
        </p:blipFill>
        <p:spPr>
          <a:xfrm>
            <a:off x="404197" y="819578"/>
            <a:ext cx="624976" cy="582085"/>
          </a:xfrm>
          <a:prstGeom prst="rect">
            <a:avLst/>
          </a:prstGeom>
        </p:spPr>
      </p:pic>
      <p:sp>
        <p:nvSpPr>
          <p:cNvPr id="17" name="Rectangle 54">
            <a:extLst>
              <a:ext uri="{FF2B5EF4-FFF2-40B4-BE49-F238E27FC236}">
                <a16:creationId xmlns:a16="http://schemas.microsoft.com/office/drawing/2014/main" id="{9548F520-B698-D476-1559-6F3A86974DBD}"/>
              </a:ext>
            </a:extLst>
          </p:cNvPr>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3274564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3C2B63C-3B96-4DBF-B0A0-BC9F713E6D5B}"/>
              </a:ext>
            </a:extLst>
          </p:cNvPr>
          <p:cNvSpPr>
            <a:spLocks noGrp="1"/>
          </p:cNvSpPr>
          <p:nvPr>
            <p:ph type="title"/>
          </p:nvPr>
        </p:nvSpPr>
        <p:spPr/>
        <p:txBody>
          <a:bodyPr/>
          <a:lstStyle/>
          <a:p>
            <a:r>
              <a:rPr lang="de-DE" dirty="0"/>
              <a:t>Sales Return</a:t>
            </a:r>
          </a:p>
        </p:txBody>
      </p:sp>
      <p:sp>
        <p:nvSpPr>
          <p:cNvPr id="5" name="Textplatzhalter 4">
            <a:extLst>
              <a:ext uri="{FF2B5EF4-FFF2-40B4-BE49-F238E27FC236}">
                <a16:creationId xmlns:a16="http://schemas.microsoft.com/office/drawing/2014/main" id="{79A4A2E0-F6B9-45DE-BEFD-1EB25C20979D}"/>
              </a:ext>
            </a:extLst>
          </p:cNvPr>
          <p:cNvSpPr>
            <a:spLocks noGrp="1"/>
          </p:cNvSpPr>
          <p:nvPr>
            <p:ph type="body" sz="quarter" idx="10"/>
          </p:nvPr>
        </p:nvSpPr>
        <p:spPr/>
        <p:txBody>
          <a:bodyPr/>
          <a:lstStyle/>
          <a:p>
            <a:pPr marL="285750" indent="-285750">
              <a:lnSpc>
                <a:spcPct val="150000"/>
              </a:lnSpc>
              <a:buFont typeface="Wingdings" panose="05000000000000000000" pitchFamily="2" charset="2"/>
              <a:buChar char="§"/>
            </a:pPr>
            <a:r>
              <a:rPr lang="de-DE" sz="1200" dirty="0"/>
              <a:t>Book </a:t>
            </a:r>
            <a:r>
              <a:rPr lang="de-DE" sz="1200" dirty="0" err="1"/>
              <a:t>the</a:t>
            </a:r>
            <a:r>
              <a:rPr lang="de-DE" sz="1200" dirty="0"/>
              <a:t> </a:t>
            </a:r>
            <a:r>
              <a:rPr lang="de-DE" sz="1200" dirty="0" err="1"/>
              <a:t>receipt</a:t>
            </a:r>
            <a:r>
              <a:rPr lang="de-DE" sz="1200" dirty="0"/>
              <a:t> </a:t>
            </a:r>
            <a:r>
              <a:rPr lang="de-DE" sz="1200" dirty="0" err="1"/>
              <a:t>of</a:t>
            </a:r>
            <a:r>
              <a:rPr lang="de-DE" sz="1200" dirty="0"/>
              <a:t> </a:t>
            </a:r>
            <a:r>
              <a:rPr lang="de-DE" sz="1200" dirty="0" err="1"/>
              <a:t>returned</a:t>
            </a:r>
            <a:r>
              <a:rPr lang="de-DE" sz="1200" dirty="0"/>
              <a:t> </a:t>
            </a:r>
            <a:r>
              <a:rPr lang="de-DE" sz="1200" dirty="0" err="1"/>
              <a:t>goods</a:t>
            </a:r>
            <a:endParaRPr lang="de-DE" sz="1200" dirty="0"/>
          </a:p>
          <a:p>
            <a:pPr marL="285750" indent="-285750">
              <a:lnSpc>
                <a:spcPct val="150000"/>
              </a:lnSpc>
              <a:buFont typeface="Wingdings" panose="05000000000000000000" pitchFamily="2" charset="2"/>
              <a:buChar char="§"/>
            </a:pPr>
            <a:r>
              <a:rPr lang="en-US" sz="1200" b="0" i="0" dirty="0">
                <a:effectLst/>
              </a:rPr>
              <a:t>Scan barcode to select return request by number</a:t>
            </a:r>
          </a:p>
          <a:p>
            <a:pPr marL="285750" indent="-285750">
              <a:lnSpc>
                <a:spcPct val="150000"/>
              </a:lnSpc>
              <a:buFont typeface="Wingdings" panose="05000000000000000000" pitchFamily="2" charset="2"/>
              <a:buChar char="§"/>
            </a:pPr>
            <a:r>
              <a:rPr lang="en-US" sz="1200" b="0" i="0" dirty="0">
                <a:effectLst/>
              </a:rPr>
              <a:t>Live search in return request list</a:t>
            </a:r>
          </a:p>
          <a:p>
            <a:pPr marL="285750" indent="-285750">
              <a:lnSpc>
                <a:spcPct val="150000"/>
              </a:lnSpc>
              <a:buFont typeface="Wingdings" panose="05000000000000000000" pitchFamily="2" charset="2"/>
              <a:buChar char="§"/>
            </a:pPr>
            <a:r>
              <a:rPr lang="en-US" sz="1200" b="0" i="0" dirty="0">
                <a:effectLst/>
              </a:rPr>
              <a:t>Early warning if specified quantity exceeds available</a:t>
            </a:r>
          </a:p>
          <a:p>
            <a:pPr marL="285750" indent="-285750">
              <a:lnSpc>
                <a:spcPct val="150000"/>
              </a:lnSpc>
              <a:buFont typeface="Wingdings" panose="05000000000000000000" pitchFamily="2" charset="2"/>
              <a:buChar char="§"/>
            </a:pPr>
            <a:r>
              <a:rPr lang="de-DE" sz="1200" b="0" i="0" dirty="0">
                <a:effectLst/>
              </a:rPr>
              <a:t>Add </a:t>
            </a:r>
            <a:r>
              <a:rPr lang="de-DE" sz="1200" b="0" i="0" dirty="0" err="1">
                <a:effectLst/>
              </a:rPr>
              <a:t>photo</a:t>
            </a:r>
            <a:r>
              <a:rPr lang="de-DE" sz="1200" b="0" i="0" dirty="0">
                <a:effectLst/>
              </a:rPr>
              <a:t> </a:t>
            </a:r>
            <a:r>
              <a:rPr lang="de-DE" sz="1200" b="0" i="0" dirty="0" err="1">
                <a:effectLst/>
              </a:rPr>
              <a:t>attachments</a:t>
            </a:r>
            <a:endParaRPr lang="de-DE" sz="1200" b="0" i="0" dirty="0">
              <a:effectLst/>
            </a:endParaRPr>
          </a:p>
          <a:p>
            <a:pPr marL="285750" indent="-285750">
              <a:buFont typeface="Wingdings" panose="05000000000000000000" pitchFamily="2" charset="2"/>
              <a:buChar char="§"/>
            </a:pPr>
            <a:endParaRPr lang="de-DE" dirty="0"/>
          </a:p>
        </p:txBody>
      </p:sp>
      <p:sp>
        <p:nvSpPr>
          <p:cNvPr id="9" name="Textfeld 8">
            <a:extLst>
              <a:ext uri="{FF2B5EF4-FFF2-40B4-BE49-F238E27FC236}">
                <a16:creationId xmlns:a16="http://schemas.microsoft.com/office/drawing/2014/main" id="{D458F786-5DD5-4CA9-B151-96CAF08113F1}"/>
              </a:ext>
            </a:extLst>
          </p:cNvPr>
          <p:cNvSpPr txBox="1"/>
          <p:nvPr/>
        </p:nvSpPr>
        <p:spPr>
          <a:xfrm>
            <a:off x="525356" y="1131980"/>
            <a:ext cx="250068" cy="169277"/>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100" kern="0" dirty="0">
                <a:solidFill>
                  <a:schemeClr val="bg1"/>
                </a:solidFill>
                <a:ea typeface="Arial Unicode MS" pitchFamily="34" charset="-128"/>
                <a:cs typeface="Arial Unicode MS" pitchFamily="34" charset="-128"/>
              </a:rPr>
              <a:t>ION</a:t>
            </a:r>
          </a:p>
        </p:txBody>
      </p:sp>
      <p:pic>
        <p:nvPicPr>
          <p:cNvPr id="3" name="Grafik 2">
            <a:extLst>
              <a:ext uri="{FF2B5EF4-FFF2-40B4-BE49-F238E27FC236}">
                <a16:creationId xmlns:a16="http://schemas.microsoft.com/office/drawing/2014/main" id="{FA051F43-4A60-44EB-92F4-EAE3212FCF44}"/>
              </a:ext>
            </a:extLst>
          </p:cNvPr>
          <p:cNvPicPr>
            <a:picLocks noChangeAspect="1"/>
          </p:cNvPicPr>
          <p:nvPr/>
        </p:nvPicPr>
        <p:blipFill>
          <a:blip r:embed="rId2"/>
          <a:srcRect/>
          <a:stretch/>
        </p:blipFill>
        <p:spPr>
          <a:xfrm>
            <a:off x="7806906" y="1247717"/>
            <a:ext cx="2613170" cy="5320509"/>
          </a:xfrm>
          <a:prstGeom prst="rect">
            <a:avLst/>
          </a:prstGeom>
        </p:spPr>
      </p:pic>
      <p:pic>
        <p:nvPicPr>
          <p:cNvPr id="11" name="Grafik 10">
            <a:extLst>
              <a:ext uri="{FF2B5EF4-FFF2-40B4-BE49-F238E27FC236}">
                <a16:creationId xmlns:a16="http://schemas.microsoft.com/office/drawing/2014/main" id="{0161ABC4-F6D1-4615-4876-170F1ACAE080}"/>
              </a:ext>
            </a:extLst>
          </p:cNvPr>
          <p:cNvPicPr>
            <a:picLocks noChangeAspect="1"/>
          </p:cNvPicPr>
          <p:nvPr/>
        </p:nvPicPr>
        <p:blipFill>
          <a:blip r:embed="rId3"/>
          <a:stretch>
            <a:fillRect/>
          </a:stretch>
        </p:blipFill>
        <p:spPr>
          <a:xfrm>
            <a:off x="412330" y="866013"/>
            <a:ext cx="720891" cy="468698"/>
          </a:xfrm>
          <a:prstGeom prst="rect">
            <a:avLst/>
          </a:prstGeom>
        </p:spPr>
      </p:pic>
      <p:sp>
        <p:nvSpPr>
          <p:cNvPr id="16" name="Rectangle 54">
            <a:extLst>
              <a:ext uri="{FF2B5EF4-FFF2-40B4-BE49-F238E27FC236}">
                <a16:creationId xmlns:a16="http://schemas.microsoft.com/office/drawing/2014/main" id="{F6198455-A3E3-AF56-71EC-6A2BE7A185BE}"/>
              </a:ext>
            </a:extLst>
          </p:cNvPr>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652877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err="1"/>
              <a:t>Issue</a:t>
            </a:r>
            <a:r>
              <a:rPr lang="de-DE" dirty="0"/>
              <a:t> </a:t>
            </a:r>
            <a:r>
              <a:rPr lang="de-DE" dirty="0" err="1"/>
              <a:t>for</a:t>
            </a:r>
            <a:r>
              <a:rPr lang="de-DE" dirty="0"/>
              <a:t> </a:t>
            </a:r>
            <a:r>
              <a:rPr lang="de-DE" dirty="0" err="1"/>
              <a:t>Production</a:t>
            </a:r>
            <a:endParaRPr lang="de-DE" dirty="0"/>
          </a:p>
        </p:txBody>
      </p:sp>
      <p:sp>
        <p:nvSpPr>
          <p:cNvPr id="3" name="Textplatzhalter 2"/>
          <p:cNvSpPr>
            <a:spLocks noGrp="1"/>
          </p:cNvSpPr>
          <p:nvPr>
            <p:ph type="body" sz="quarter" idx="10"/>
          </p:nvPr>
        </p:nvSpPr>
        <p:spPr/>
        <p:txBody>
          <a:bodyPr>
            <a:normAutofit/>
          </a:bodyPr>
          <a:lstStyle/>
          <a:p>
            <a:pPr>
              <a:lnSpc>
                <a:spcPct val="150000"/>
              </a:lnSpc>
            </a:pPr>
            <a:r>
              <a:rPr lang="en-US" sz="1200" dirty="0"/>
              <a:t>Book the issuing of components from the warehouse to production.</a:t>
            </a:r>
          </a:p>
          <a:p>
            <a:pPr marL="285750" indent="-285750">
              <a:lnSpc>
                <a:spcPct val="150000"/>
              </a:lnSpc>
              <a:buSzPct val="100000"/>
              <a:buFont typeface="Wingdings" panose="05000000000000000000" pitchFamily="2" charset="2"/>
              <a:buChar char="§"/>
            </a:pPr>
            <a:r>
              <a:rPr lang="en-US" sz="1200" dirty="0"/>
              <a:t>Book outgoing goods in relation </a:t>
            </a:r>
            <a:r>
              <a:rPr lang="de-DE" sz="1200" dirty="0" err="1"/>
              <a:t>to</a:t>
            </a:r>
            <a:r>
              <a:rPr lang="de-DE" sz="1200" dirty="0"/>
              <a:t> </a:t>
            </a:r>
            <a:r>
              <a:rPr lang="de-DE" sz="1200" dirty="0" err="1"/>
              <a:t>production</a:t>
            </a:r>
            <a:r>
              <a:rPr lang="de-DE" sz="1200" dirty="0"/>
              <a:t> </a:t>
            </a:r>
            <a:r>
              <a:rPr lang="de-DE" sz="1200" dirty="0" err="1"/>
              <a:t>order</a:t>
            </a:r>
            <a:endParaRPr lang="de-DE" sz="1200" dirty="0"/>
          </a:p>
          <a:p>
            <a:pPr marL="285750" indent="-285750">
              <a:lnSpc>
                <a:spcPct val="150000"/>
              </a:lnSpc>
              <a:buSzPct val="100000"/>
              <a:buFont typeface="Wingdings" panose="05000000000000000000" pitchFamily="2" charset="2"/>
              <a:buChar char="§"/>
            </a:pPr>
            <a:r>
              <a:rPr lang="en-US" sz="1200" b="0" i="0" dirty="0">
                <a:effectLst/>
              </a:rPr>
              <a:t>Support for Disassembly Production Order</a:t>
            </a:r>
            <a:endParaRPr lang="de-DE" sz="1200" dirty="0"/>
          </a:p>
          <a:p>
            <a:pPr marL="285750" indent="-285750">
              <a:lnSpc>
                <a:spcPct val="150000"/>
              </a:lnSpc>
              <a:buSzPct val="100000"/>
              <a:buFont typeface="Wingdings" panose="05000000000000000000" pitchFamily="2" charset="2"/>
              <a:buChar char="§"/>
            </a:pPr>
            <a:r>
              <a:rPr lang="en-US" sz="1200" dirty="0"/>
              <a:t>Search articles quickly</a:t>
            </a:r>
          </a:p>
          <a:p>
            <a:pPr marL="285750" indent="-285750">
              <a:lnSpc>
                <a:spcPct val="150000"/>
              </a:lnSpc>
              <a:buSzPct val="100000"/>
              <a:buFont typeface="Wingdings" panose="05000000000000000000" pitchFamily="2" charset="2"/>
              <a:buChar char="§"/>
            </a:pPr>
            <a:r>
              <a:rPr lang="en-US" sz="1200" dirty="0"/>
              <a:t>Barcode scanning</a:t>
            </a:r>
          </a:p>
          <a:p>
            <a:pPr marL="285750" indent="-285750">
              <a:lnSpc>
                <a:spcPct val="150000"/>
              </a:lnSpc>
              <a:buSzPct val="100000"/>
              <a:buFont typeface="Wingdings" panose="05000000000000000000" pitchFamily="2" charset="2"/>
              <a:buChar char="§"/>
            </a:pPr>
            <a:r>
              <a:rPr lang="en-US" sz="1200" dirty="0"/>
              <a:t>Units of measurement</a:t>
            </a:r>
          </a:p>
          <a:p>
            <a:pPr marL="285750" indent="-285750">
              <a:lnSpc>
                <a:spcPct val="150000"/>
              </a:lnSpc>
              <a:buSzPct val="100000"/>
              <a:buFont typeface="Wingdings" panose="05000000000000000000" pitchFamily="2" charset="2"/>
              <a:buChar char="§"/>
            </a:pPr>
            <a:r>
              <a:rPr lang="en-US" sz="1200" dirty="0"/>
              <a:t>Batch and serial numbers</a:t>
            </a:r>
          </a:p>
          <a:p>
            <a:pPr marL="285750" indent="-285750">
              <a:lnSpc>
                <a:spcPct val="150000"/>
              </a:lnSpc>
              <a:buSzPct val="100000"/>
              <a:buFont typeface="Wingdings" panose="05000000000000000000" pitchFamily="2" charset="2"/>
              <a:buChar char="§"/>
            </a:pPr>
            <a:r>
              <a:rPr lang="en-US" sz="1200" dirty="0"/>
              <a:t>Bin locations</a:t>
            </a:r>
          </a:p>
          <a:p>
            <a:pPr marL="285750" indent="-285750">
              <a:lnSpc>
                <a:spcPct val="150000"/>
              </a:lnSpc>
              <a:buSzPct val="100000"/>
              <a:buFont typeface="Wingdings" panose="05000000000000000000" pitchFamily="2" charset="2"/>
              <a:buChar char="§"/>
            </a:pPr>
            <a:r>
              <a:rPr lang="en-US" sz="1200" dirty="0"/>
              <a:t>Photo function</a:t>
            </a:r>
          </a:p>
          <a:p>
            <a:pPr>
              <a:lnSpc>
                <a:spcPct val="150000"/>
              </a:lnSpc>
            </a:pPr>
            <a:endParaRPr lang="en-US" sz="16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25109" y="840522"/>
            <a:ext cx="527822" cy="504247"/>
          </a:xfrm>
        </p:spPr>
      </p:pic>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893" y="1283023"/>
            <a:ext cx="2672095" cy="5069716"/>
          </a:xfrm>
          <a:prstGeom prst="rect">
            <a:avLst/>
          </a:prstGeom>
        </p:spPr>
      </p:pic>
    </p:spTree>
    <p:extLst>
      <p:ext uri="{BB962C8B-B14F-4D97-AF65-F5344CB8AC3E}">
        <p14:creationId xmlns:p14="http://schemas.microsoft.com/office/powerpoint/2010/main" val="1782717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err="1"/>
              <a:t>Receipt</a:t>
            </a:r>
            <a:r>
              <a:rPr lang="de-DE" dirty="0"/>
              <a:t> </a:t>
            </a:r>
            <a:r>
              <a:rPr lang="de-DE" dirty="0" err="1"/>
              <a:t>from</a:t>
            </a:r>
            <a:r>
              <a:rPr lang="de-DE" dirty="0"/>
              <a:t> </a:t>
            </a:r>
            <a:r>
              <a:rPr lang="de-DE" dirty="0" err="1"/>
              <a:t>Production</a:t>
            </a:r>
            <a:endParaRPr lang="de-DE" dirty="0"/>
          </a:p>
        </p:txBody>
      </p:sp>
      <p:sp>
        <p:nvSpPr>
          <p:cNvPr id="3" name="Textplatzhalter 2"/>
          <p:cNvSpPr>
            <a:spLocks noGrp="1"/>
          </p:cNvSpPr>
          <p:nvPr>
            <p:ph type="body" sz="quarter" idx="10"/>
          </p:nvPr>
        </p:nvSpPr>
        <p:spPr/>
        <p:txBody>
          <a:bodyPr>
            <a:normAutofit/>
          </a:bodyPr>
          <a:lstStyle/>
          <a:p>
            <a:pPr>
              <a:lnSpc>
                <a:spcPct val="150000"/>
              </a:lnSpc>
            </a:pPr>
            <a:r>
              <a:rPr lang="en-US" sz="1200" dirty="0"/>
              <a:t>Book the receipts of finished products from production to the warehouse.</a:t>
            </a:r>
          </a:p>
          <a:p>
            <a:pPr marL="285750" indent="-285750">
              <a:lnSpc>
                <a:spcPct val="150000"/>
              </a:lnSpc>
              <a:buSzPct val="100000"/>
              <a:buFont typeface="Wingdings" panose="05000000000000000000" pitchFamily="2" charset="2"/>
              <a:buChar char="§"/>
            </a:pPr>
            <a:r>
              <a:rPr lang="en-US" sz="1200" dirty="0"/>
              <a:t>Book incoming goods in relation </a:t>
            </a:r>
            <a:r>
              <a:rPr lang="de-DE" sz="1200" dirty="0" err="1"/>
              <a:t>to</a:t>
            </a:r>
            <a:r>
              <a:rPr lang="de-DE" sz="1200" dirty="0"/>
              <a:t> </a:t>
            </a:r>
            <a:r>
              <a:rPr lang="de-DE" sz="1200" dirty="0" err="1"/>
              <a:t>production</a:t>
            </a:r>
            <a:r>
              <a:rPr lang="de-DE" sz="1200" dirty="0"/>
              <a:t> </a:t>
            </a:r>
            <a:r>
              <a:rPr lang="de-DE" sz="1200" dirty="0" err="1"/>
              <a:t>order</a:t>
            </a:r>
            <a:endParaRPr lang="de-DE" sz="1200" dirty="0"/>
          </a:p>
          <a:p>
            <a:pPr marL="285750" indent="-285750">
              <a:lnSpc>
                <a:spcPct val="150000"/>
              </a:lnSpc>
              <a:buSzPct val="100000"/>
              <a:buFont typeface="Wingdings" panose="05000000000000000000" pitchFamily="2" charset="2"/>
              <a:buChar char="§"/>
            </a:pPr>
            <a:r>
              <a:rPr lang="en-US" sz="1200" b="0" i="0" dirty="0">
                <a:solidFill>
                  <a:srgbClr val="202020"/>
                </a:solidFill>
                <a:effectLst/>
              </a:rPr>
              <a:t>Support for Disassembly Production Order</a:t>
            </a:r>
            <a:endParaRPr lang="de-DE" sz="1200" dirty="0"/>
          </a:p>
          <a:p>
            <a:pPr marL="285750" indent="-285750">
              <a:lnSpc>
                <a:spcPct val="150000"/>
              </a:lnSpc>
              <a:buSzPct val="100000"/>
              <a:buFont typeface="Wingdings" panose="05000000000000000000" pitchFamily="2" charset="2"/>
              <a:buChar char="§"/>
            </a:pPr>
            <a:r>
              <a:rPr lang="en-US" sz="1200" dirty="0"/>
              <a:t>Quick search article</a:t>
            </a:r>
          </a:p>
          <a:p>
            <a:pPr marL="285750" indent="-285750">
              <a:lnSpc>
                <a:spcPct val="150000"/>
              </a:lnSpc>
              <a:buSzPct val="100000"/>
              <a:buFont typeface="Wingdings" panose="05000000000000000000" pitchFamily="2" charset="2"/>
              <a:buChar char="§"/>
            </a:pPr>
            <a:r>
              <a:rPr lang="en-US" sz="1200" dirty="0"/>
              <a:t>Barcode scanning</a:t>
            </a:r>
          </a:p>
          <a:p>
            <a:pPr marL="285750" indent="-285750">
              <a:lnSpc>
                <a:spcPct val="150000"/>
              </a:lnSpc>
              <a:buSzPct val="100000"/>
              <a:buFont typeface="Wingdings" panose="05000000000000000000" pitchFamily="2" charset="2"/>
              <a:buChar char="§"/>
            </a:pPr>
            <a:r>
              <a:rPr lang="en-US" sz="1200" dirty="0"/>
              <a:t>Units of measurement</a:t>
            </a:r>
          </a:p>
          <a:p>
            <a:pPr marL="285750" indent="-285750">
              <a:lnSpc>
                <a:spcPct val="150000"/>
              </a:lnSpc>
              <a:buSzPct val="100000"/>
              <a:buFont typeface="Wingdings" panose="05000000000000000000" pitchFamily="2" charset="2"/>
              <a:buChar char="§"/>
            </a:pPr>
            <a:r>
              <a:rPr lang="en-US" sz="1200" dirty="0"/>
              <a:t>Batch and serial numbers</a:t>
            </a:r>
          </a:p>
          <a:p>
            <a:pPr marL="285750" indent="-285750">
              <a:lnSpc>
                <a:spcPct val="150000"/>
              </a:lnSpc>
              <a:buSzPct val="100000"/>
              <a:buFont typeface="Wingdings" panose="05000000000000000000" pitchFamily="2" charset="2"/>
              <a:buChar char="§"/>
            </a:pPr>
            <a:r>
              <a:rPr lang="en-US" sz="1200" dirty="0"/>
              <a:t>Bin locations</a:t>
            </a:r>
          </a:p>
          <a:p>
            <a:pPr marL="285750" indent="-285750">
              <a:lnSpc>
                <a:spcPct val="150000"/>
              </a:lnSpc>
              <a:buSzPct val="100000"/>
              <a:buFont typeface="Wingdings" panose="05000000000000000000" pitchFamily="2" charset="2"/>
              <a:buChar char="§"/>
            </a:pPr>
            <a:r>
              <a:rPr lang="en-US" sz="1200" dirty="0"/>
              <a:t>Photo function</a:t>
            </a:r>
          </a:p>
          <a:p>
            <a:pPr marL="285750" indent="-285750">
              <a:buSzPct val="100000"/>
              <a:buFont typeface="Wingdings" panose="05000000000000000000" pitchFamily="2" charset="2"/>
              <a:buChar char="§"/>
            </a:pPr>
            <a:endParaRPr lang="en-US" sz="16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25109" y="840140"/>
            <a:ext cx="527822" cy="505012"/>
          </a:xfrm>
        </p:spPr>
      </p:pic>
      <p:sp>
        <p:nvSpPr>
          <p:cNvPr id="17"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892" y="1273400"/>
            <a:ext cx="2672096" cy="5069716"/>
          </a:xfrm>
          <a:prstGeom prst="rect">
            <a:avLst/>
          </a:prstGeom>
        </p:spPr>
      </p:pic>
    </p:spTree>
    <p:extLst>
      <p:ext uri="{BB962C8B-B14F-4D97-AF65-F5344CB8AC3E}">
        <p14:creationId xmlns:p14="http://schemas.microsoft.com/office/powerpoint/2010/main" val="1312207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64920" y="897635"/>
            <a:ext cx="5110620" cy="369332"/>
          </a:xfrm>
        </p:spPr>
        <p:txBody>
          <a:bodyPr/>
          <a:lstStyle/>
          <a:p>
            <a:r>
              <a:rPr lang="de-DE" dirty="0" err="1"/>
              <a:t>Inventory</a:t>
            </a:r>
            <a:r>
              <a:rPr lang="de-DE" dirty="0"/>
              <a:t> List</a:t>
            </a:r>
          </a:p>
        </p:txBody>
      </p:sp>
      <p:sp>
        <p:nvSpPr>
          <p:cNvPr id="3" name="Textplatzhalter 2"/>
          <p:cNvSpPr>
            <a:spLocks noGrp="1"/>
          </p:cNvSpPr>
          <p:nvPr>
            <p:ph type="body" sz="quarter" idx="10"/>
          </p:nvPr>
        </p:nvSpPr>
        <p:spPr/>
        <p:txBody>
          <a:bodyPr>
            <a:normAutofit/>
          </a:bodyPr>
          <a:lstStyle/>
          <a:p>
            <a:pPr>
              <a:lnSpc>
                <a:spcPct val="150000"/>
              </a:lnSpc>
            </a:pPr>
            <a:r>
              <a:rPr lang="en-US" sz="1200" dirty="0"/>
              <a:t>Get a quick look at your inventory levels, including batch and serial numbers, and a breakdown of your bin locations.</a:t>
            </a:r>
          </a:p>
          <a:p>
            <a:pPr marL="285750" indent="-285750">
              <a:lnSpc>
                <a:spcPct val="150000"/>
              </a:lnSpc>
              <a:buSzPct val="100000"/>
              <a:buFont typeface="Wingdings" panose="05000000000000000000" pitchFamily="2" charset="2"/>
              <a:buChar char="§"/>
            </a:pPr>
            <a:r>
              <a:rPr lang="de-DE" sz="1200" dirty="0" err="1"/>
              <a:t>Overview</a:t>
            </a:r>
            <a:r>
              <a:rPr lang="de-DE" sz="1200" dirty="0"/>
              <a:t> </a:t>
            </a:r>
            <a:r>
              <a:rPr lang="de-DE" sz="1200" dirty="0" err="1"/>
              <a:t>of</a:t>
            </a:r>
            <a:r>
              <a:rPr lang="de-DE" sz="1200" dirty="0"/>
              <a:t> all </a:t>
            </a:r>
            <a:r>
              <a:rPr lang="de-DE" sz="1200" dirty="0" err="1"/>
              <a:t>items</a:t>
            </a:r>
            <a:r>
              <a:rPr lang="de-DE" sz="1200" dirty="0"/>
              <a:t> in </a:t>
            </a:r>
            <a:r>
              <a:rPr lang="de-DE" sz="1200" dirty="0" err="1"/>
              <a:t>warehouse</a:t>
            </a:r>
            <a:endParaRPr lang="de-DE" sz="1200" dirty="0"/>
          </a:p>
          <a:p>
            <a:pPr marL="285750" indent="-285750">
              <a:lnSpc>
                <a:spcPct val="150000"/>
              </a:lnSpc>
              <a:buSzPct val="100000"/>
              <a:buFont typeface="Wingdings" panose="05000000000000000000" pitchFamily="2" charset="2"/>
              <a:buChar char="§"/>
            </a:pPr>
            <a:r>
              <a:rPr lang="de-DE" sz="1200" dirty="0"/>
              <a:t>Dynamic </a:t>
            </a:r>
            <a:r>
              <a:rPr lang="de-DE" sz="1200" dirty="0" err="1"/>
              <a:t>search</a:t>
            </a:r>
            <a:endParaRPr lang="de-DE" sz="1200" dirty="0"/>
          </a:p>
          <a:p>
            <a:pPr marL="285750" indent="-285750">
              <a:lnSpc>
                <a:spcPct val="150000"/>
              </a:lnSpc>
              <a:buSzPct val="100000"/>
              <a:buFont typeface="Wingdings" panose="05000000000000000000" pitchFamily="2" charset="2"/>
              <a:buChar char="§"/>
            </a:pPr>
            <a:r>
              <a:rPr lang="de-DE" sz="1200" dirty="0"/>
              <a:t>Filter </a:t>
            </a:r>
            <a:r>
              <a:rPr lang="de-DE" sz="1200" dirty="0" err="1"/>
              <a:t>by</a:t>
            </a:r>
            <a:r>
              <a:rPr lang="de-DE" sz="1200" dirty="0"/>
              <a:t> </a:t>
            </a:r>
            <a:r>
              <a:rPr lang="de-DE" sz="1200" dirty="0" err="1"/>
              <a:t>availability</a:t>
            </a:r>
            <a:endParaRPr lang="de-DE" sz="1200" dirty="0"/>
          </a:p>
          <a:p>
            <a:pPr marL="284400" lvl="1" indent="-284400">
              <a:lnSpc>
                <a:spcPct val="150000"/>
              </a:lnSpc>
            </a:pPr>
            <a:r>
              <a:rPr lang="de-DE" sz="1200" dirty="0" err="1"/>
              <a:t>Quantities</a:t>
            </a:r>
            <a:r>
              <a:rPr lang="de-DE" sz="1200" dirty="0"/>
              <a:t> per bin </a:t>
            </a:r>
            <a:r>
              <a:rPr lang="de-DE" sz="1200" dirty="0" err="1"/>
              <a:t>location</a:t>
            </a:r>
            <a:endParaRPr lang="de-DE" sz="1200" dirty="0"/>
          </a:p>
          <a:p>
            <a:pPr marL="284400" lvl="1" indent="-284400">
              <a:lnSpc>
                <a:spcPct val="150000"/>
              </a:lnSpc>
            </a:pPr>
            <a:r>
              <a:rPr lang="de-DE" sz="1200" dirty="0" err="1"/>
              <a:t>Quantities</a:t>
            </a:r>
            <a:r>
              <a:rPr lang="de-DE" sz="1200" dirty="0"/>
              <a:t> per </a:t>
            </a:r>
            <a:r>
              <a:rPr lang="de-DE" sz="1200" dirty="0" err="1"/>
              <a:t>batch</a:t>
            </a:r>
            <a:r>
              <a:rPr lang="de-DE" sz="1200" dirty="0"/>
              <a:t> </a:t>
            </a:r>
            <a:r>
              <a:rPr lang="de-DE" sz="1200" dirty="0" err="1"/>
              <a:t>number</a:t>
            </a:r>
            <a:endParaRPr lang="de-DE" sz="1200" dirty="0"/>
          </a:p>
          <a:p>
            <a:pPr marL="284400" lvl="1" indent="-284400">
              <a:lnSpc>
                <a:spcPct val="150000"/>
              </a:lnSpc>
            </a:pPr>
            <a:r>
              <a:rPr lang="de-DE" sz="1200" dirty="0" err="1"/>
              <a:t>Available</a:t>
            </a:r>
            <a:r>
              <a:rPr lang="de-DE" sz="1200" dirty="0"/>
              <a:t> </a:t>
            </a:r>
            <a:r>
              <a:rPr lang="de-DE" sz="1200" dirty="0" err="1"/>
              <a:t>serial</a:t>
            </a:r>
            <a:r>
              <a:rPr lang="de-DE" sz="1200" dirty="0"/>
              <a:t> </a:t>
            </a:r>
            <a:r>
              <a:rPr lang="de-DE" sz="1200" dirty="0" err="1"/>
              <a:t>numbers</a:t>
            </a:r>
            <a:endParaRPr lang="de-DE" sz="1200" dirty="0"/>
          </a:p>
          <a:p>
            <a:pPr>
              <a:lnSpc>
                <a:spcPct val="150000"/>
              </a:lnSpc>
              <a:buSzPct val="100000"/>
            </a:pPr>
            <a:endParaRPr lang="de-DE" sz="16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03999" y="773397"/>
            <a:ext cx="575484" cy="511456"/>
          </a:xfrm>
        </p:spPr>
      </p:pic>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12" name="Grafik 11">
            <a:extLst>
              <a:ext uri="{FF2B5EF4-FFF2-40B4-BE49-F238E27FC236}">
                <a16:creationId xmlns:a16="http://schemas.microsoft.com/office/drawing/2014/main" id="{3A810D87-C42D-4EFC-B679-474C5F64E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1728" y="1281443"/>
            <a:ext cx="2669841" cy="5065439"/>
          </a:xfrm>
          <a:prstGeom prst="rect">
            <a:avLst/>
          </a:prstGeom>
        </p:spPr>
      </p:pic>
    </p:spTree>
    <p:extLst>
      <p:ext uri="{BB962C8B-B14F-4D97-AF65-F5344CB8AC3E}">
        <p14:creationId xmlns:p14="http://schemas.microsoft.com/office/powerpoint/2010/main" val="485733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252" y="1211535"/>
            <a:ext cx="4963879" cy="5191953"/>
          </a:xfrm>
          <a:prstGeom prst="rect">
            <a:avLst/>
          </a:prstGeom>
        </p:spPr>
      </p:pic>
      <p:sp>
        <p:nvSpPr>
          <p:cNvPr id="2" name="Textplatzhalter 1"/>
          <p:cNvSpPr>
            <a:spLocks noGrp="1"/>
          </p:cNvSpPr>
          <p:nvPr>
            <p:ph type="body" sz="quarter" idx="10"/>
          </p:nvPr>
        </p:nvSpPr>
        <p:spPr>
          <a:xfrm>
            <a:off x="503999" y="1620000"/>
            <a:ext cx="7218825" cy="4716000"/>
          </a:xfrm>
        </p:spPr>
        <p:txBody>
          <a:bodyPr>
            <a:normAutofit/>
          </a:bodyPr>
          <a:lstStyle/>
          <a:p>
            <a:pPr>
              <a:lnSpc>
                <a:spcPct val="150000"/>
              </a:lnSpc>
              <a:spcBef>
                <a:spcPts val="0"/>
              </a:spcBef>
            </a:pPr>
            <a:r>
              <a:rPr lang="en-US" sz="1200" dirty="0" err="1"/>
              <a:t>COBI.wms</a:t>
            </a:r>
            <a:r>
              <a:rPr lang="en-US" sz="1200" dirty="0"/>
              <a:t> is the modern solution for a simple and mobile warehouse management. Accurate and streamlined inventory management is crucial to your ability to deliver on promise, as well as to maintain customer satisfaction and inventory cost control. </a:t>
            </a:r>
          </a:p>
          <a:p>
            <a:pPr>
              <a:lnSpc>
                <a:spcPct val="150000"/>
              </a:lnSpc>
              <a:spcBef>
                <a:spcPts val="0"/>
              </a:spcBef>
            </a:pPr>
            <a:endParaRPr lang="en-US" sz="1200" dirty="0"/>
          </a:p>
          <a:p>
            <a:pPr>
              <a:lnSpc>
                <a:spcPct val="150000"/>
              </a:lnSpc>
              <a:spcBef>
                <a:spcPts val="0"/>
              </a:spcBef>
            </a:pPr>
            <a:r>
              <a:rPr lang="en-US" sz="1200" dirty="0"/>
              <a:t>As a reliable add-on, </a:t>
            </a:r>
            <a:r>
              <a:rPr lang="en-US" sz="1200" dirty="0" err="1"/>
              <a:t>COBI.wms</a:t>
            </a:r>
            <a:r>
              <a:rPr lang="en-US" sz="1200" dirty="0"/>
              <a:t> offers you the possibility to book all activities from the warehouse directly into SAP Business One. Multiple warehouses with and without bin locations can be handled as well.</a:t>
            </a:r>
          </a:p>
          <a:p>
            <a:pPr>
              <a:lnSpc>
                <a:spcPct val="150000"/>
              </a:lnSpc>
              <a:spcBef>
                <a:spcPts val="0"/>
              </a:spcBef>
            </a:pPr>
            <a:r>
              <a:rPr lang="en-US" sz="1200" dirty="0"/>
              <a:t>Thanks to simple implementation and future-oriented mobile technology, you can boost the productivity and efficiency of your business.</a:t>
            </a:r>
          </a:p>
          <a:p>
            <a:pPr>
              <a:lnSpc>
                <a:spcPct val="150000"/>
              </a:lnSpc>
              <a:spcBef>
                <a:spcPts val="0"/>
              </a:spcBef>
            </a:pPr>
            <a:endParaRPr lang="en-US" sz="1200" dirty="0"/>
          </a:p>
          <a:p>
            <a:pPr marL="285750" indent="-285750">
              <a:lnSpc>
                <a:spcPct val="150000"/>
              </a:lnSpc>
              <a:spcBef>
                <a:spcPts val="0"/>
              </a:spcBef>
              <a:buFont typeface="Wingdings" panose="05000000000000000000" pitchFamily="2" charset="2"/>
              <a:buChar char="§"/>
            </a:pPr>
            <a:r>
              <a:rPr lang="en-US" sz="1200" dirty="0"/>
              <a:t>Increase productivity as a result of time saved and simplified mobile transactions</a:t>
            </a:r>
          </a:p>
          <a:p>
            <a:pPr marL="285750" indent="-285750">
              <a:lnSpc>
                <a:spcPct val="150000"/>
              </a:lnSpc>
              <a:spcBef>
                <a:spcPts val="0"/>
              </a:spcBef>
              <a:buFont typeface="Wingdings" panose="05000000000000000000" pitchFamily="2" charset="2"/>
              <a:buChar char="§"/>
            </a:pPr>
            <a:r>
              <a:rPr lang="en-US" sz="1200" dirty="0"/>
              <a:t>Avoid duplicate work and eliminate paperwork by booking directly from the warehouse </a:t>
            </a:r>
            <a:br>
              <a:rPr lang="en-US" sz="1200" dirty="0"/>
            </a:br>
            <a:r>
              <a:rPr lang="en-US" sz="1200" dirty="0"/>
              <a:t>into SAP Business One</a:t>
            </a:r>
          </a:p>
          <a:p>
            <a:pPr marL="285750" indent="-285750">
              <a:lnSpc>
                <a:spcPct val="150000"/>
              </a:lnSpc>
              <a:spcBef>
                <a:spcPts val="0"/>
              </a:spcBef>
              <a:buFont typeface="Wingdings" panose="05000000000000000000" pitchFamily="2" charset="2"/>
              <a:buChar char="§"/>
            </a:pPr>
            <a:r>
              <a:rPr lang="en-US" sz="1200" dirty="0"/>
              <a:t>Easily and intuitively use any android device of choice </a:t>
            </a:r>
            <a:endParaRPr lang="de-DE" sz="1200" dirty="0"/>
          </a:p>
        </p:txBody>
      </p:sp>
      <p:sp>
        <p:nvSpPr>
          <p:cNvPr id="24" name="Title"/>
          <p:cNvSpPr>
            <a:spLocks noGrp="1"/>
          </p:cNvSpPr>
          <p:nvPr>
            <p:ph type="title"/>
          </p:nvPr>
        </p:nvSpPr>
        <p:spPr bwMode="gray"/>
        <p:txBody>
          <a:bodyPr/>
          <a:lstStyle/>
          <a:p>
            <a:r>
              <a:rPr lang="en-US" dirty="0"/>
              <a:t>Mobile Warehouse Management </a:t>
            </a:r>
            <a:r>
              <a:rPr lang="en-US" dirty="0">
                <a:solidFill>
                  <a:srgbClr val="B31616"/>
                </a:solidFill>
              </a:rPr>
              <a:t>for SAP Business One</a:t>
            </a:r>
          </a:p>
        </p:txBody>
      </p:sp>
      <p:sp>
        <p:nvSpPr>
          <p:cNvPr id="16" name="Rectangle 54"/>
          <p:cNvSpPr/>
          <p:nvPr/>
        </p:nvSpPr>
        <p:spPr bwMode="gray">
          <a:xfrm>
            <a:off x="503999" y="41479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3602749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8070C16-DC3A-4269-A9EF-3E06C6B03A33}"/>
              </a:ext>
            </a:extLst>
          </p:cNvPr>
          <p:cNvSpPr>
            <a:spLocks noGrp="1"/>
          </p:cNvSpPr>
          <p:nvPr>
            <p:ph type="title"/>
          </p:nvPr>
        </p:nvSpPr>
        <p:spPr/>
        <p:txBody>
          <a:bodyPr/>
          <a:lstStyle/>
          <a:p>
            <a:r>
              <a:rPr lang="de-DE" dirty="0" err="1"/>
              <a:t>Purchase</a:t>
            </a:r>
            <a:r>
              <a:rPr lang="de-DE" dirty="0"/>
              <a:t> Order</a:t>
            </a:r>
          </a:p>
        </p:txBody>
      </p:sp>
      <p:sp>
        <p:nvSpPr>
          <p:cNvPr id="5" name="Textplatzhalter 4">
            <a:extLst>
              <a:ext uri="{FF2B5EF4-FFF2-40B4-BE49-F238E27FC236}">
                <a16:creationId xmlns:a16="http://schemas.microsoft.com/office/drawing/2014/main" id="{2E4E3811-4FEB-4A33-A107-DEAEA8BD5E67}"/>
              </a:ext>
            </a:extLst>
          </p:cNvPr>
          <p:cNvSpPr>
            <a:spLocks noGrp="1"/>
          </p:cNvSpPr>
          <p:nvPr>
            <p:ph type="body" sz="quarter" idx="10"/>
          </p:nvPr>
        </p:nvSpPr>
        <p:spPr/>
        <p:txBody>
          <a:bodyPr/>
          <a:lstStyle/>
          <a:p>
            <a:pPr marL="285750" indent="-285750">
              <a:lnSpc>
                <a:spcPct val="150000"/>
              </a:lnSpc>
              <a:buFont typeface="Wingdings" panose="05000000000000000000" pitchFamily="2" charset="2"/>
              <a:buChar char="§"/>
            </a:pPr>
            <a:r>
              <a:rPr lang="en-US" sz="1200" dirty="0"/>
              <a:t>Create a new purchase order</a:t>
            </a:r>
          </a:p>
          <a:p>
            <a:pPr marL="285750" indent="-285750">
              <a:lnSpc>
                <a:spcPct val="150000"/>
              </a:lnSpc>
              <a:buFont typeface="Wingdings" panose="05000000000000000000" pitchFamily="2" charset="2"/>
              <a:buChar char="§"/>
            </a:pPr>
            <a:r>
              <a:rPr lang="en-US" sz="1200" dirty="0"/>
              <a:t>Barcode scanning</a:t>
            </a:r>
          </a:p>
          <a:p>
            <a:pPr marL="285750" indent="-285750">
              <a:lnSpc>
                <a:spcPct val="150000"/>
              </a:lnSpc>
              <a:buFont typeface="Wingdings" panose="05000000000000000000" pitchFamily="2" charset="2"/>
              <a:buChar char="§"/>
            </a:pPr>
            <a:r>
              <a:rPr lang="en-US" sz="1200" dirty="0"/>
              <a:t>Live search in supplier list</a:t>
            </a:r>
          </a:p>
          <a:p>
            <a:pPr marL="285750" indent="-285750">
              <a:lnSpc>
                <a:spcPct val="150000"/>
              </a:lnSpc>
              <a:buFont typeface="Wingdings" panose="05000000000000000000" pitchFamily="2" charset="2"/>
              <a:buChar char="§"/>
            </a:pPr>
            <a:r>
              <a:rPr lang="en-US" sz="1200" dirty="0"/>
              <a:t>Units of measurement</a:t>
            </a:r>
          </a:p>
          <a:p>
            <a:pPr marL="285750" indent="-285750">
              <a:lnSpc>
                <a:spcPct val="150000"/>
              </a:lnSpc>
              <a:buFont typeface="Wingdings" panose="05000000000000000000" pitchFamily="2" charset="2"/>
              <a:buChar char="§"/>
            </a:pPr>
            <a:r>
              <a:rPr lang="de-DE" sz="1200" dirty="0" err="1"/>
              <a:t>Photo</a:t>
            </a:r>
            <a:r>
              <a:rPr lang="de-DE" sz="1200" dirty="0"/>
              <a:t> </a:t>
            </a:r>
            <a:r>
              <a:rPr lang="de-DE" sz="1200" dirty="0" err="1"/>
              <a:t>function</a:t>
            </a:r>
            <a:endParaRPr lang="de-DE" sz="1200" dirty="0"/>
          </a:p>
          <a:p>
            <a:pPr marL="285750" indent="-285750">
              <a:buFont typeface="Wingdings" panose="05000000000000000000" pitchFamily="2" charset="2"/>
              <a:buChar char="§"/>
            </a:pPr>
            <a:endParaRPr lang="en-US" b="0" i="0" dirty="0">
              <a:solidFill>
                <a:srgbClr val="333333"/>
              </a:solidFill>
              <a:effectLst/>
              <a:latin typeface="Arial" panose="020B0604020202020204" pitchFamily="34" charset="0"/>
            </a:endParaRPr>
          </a:p>
          <a:p>
            <a:pPr marL="285750" indent="-285750">
              <a:buFont typeface="Wingdings" panose="05000000000000000000" pitchFamily="2" charset="2"/>
              <a:buChar char="§"/>
            </a:pPr>
            <a:endParaRPr lang="en-US" b="0" i="0" dirty="0">
              <a:solidFill>
                <a:srgbClr val="333333"/>
              </a:solidFill>
              <a:effectLst/>
              <a:latin typeface="Arial" panose="020B0604020202020204" pitchFamily="34" charset="0"/>
            </a:endParaRPr>
          </a:p>
          <a:p>
            <a:pPr marL="285750" indent="-285750">
              <a:buFont typeface="Wingdings" panose="05000000000000000000" pitchFamily="2" charset="2"/>
              <a:buChar char="§"/>
            </a:pPr>
            <a:endParaRPr lang="de-DE" dirty="0"/>
          </a:p>
        </p:txBody>
      </p:sp>
      <p:pic>
        <p:nvPicPr>
          <p:cNvPr id="8" name="Grafik 7">
            <a:extLst>
              <a:ext uri="{FF2B5EF4-FFF2-40B4-BE49-F238E27FC236}">
                <a16:creationId xmlns:a16="http://schemas.microsoft.com/office/drawing/2014/main" id="{28BFE906-DFF2-4279-B7B1-B0ECA18CC9DD}"/>
              </a:ext>
            </a:extLst>
          </p:cNvPr>
          <p:cNvPicPr>
            <a:picLocks noChangeAspect="1"/>
          </p:cNvPicPr>
          <p:nvPr/>
        </p:nvPicPr>
        <p:blipFill>
          <a:blip r:embed="rId2"/>
          <a:srcRect/>
          <a:stretch/>
        </p:blipFill>
        <p:spPr>
          <a:xfrm>
            <a:off x="7738712" y="1270522"/>
            <a:ext cx="2676909" cy="5450284"/>
          </a:xfrm>
          <a:prstGeom prst="rect">
            <a:avLst/>
          </a:prstGeom>
        </p:spPr>
      </p:pic>
      <p:pic>
        <p:nvPicPr>
          <p:cNvPr id="11" name="Bildplatzhalter 3">
            <a:extLst>
              <a:ext uri="{FF2B5EF4-FFF2-40B4-BE49-F238E27FC236}">
                <a16:creationId xmlns:a16="http://schemas.microsoft.com/office/drawing/2014/main" id="{53D97A8F-07AD-CDEB-EE82-3AEA74262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black">
          <a:xfrm>
            <a:off x="510407" y="825523"/>
            <a:ext cx="557226" cy="534247"/>
          </a:xfrm>
          <a:prstGeom prst="rect">
            <a:avLst/>
          </a:prstGeom>
        </p:spPr>
      </p:pic>
      <p:sp>
        <p:nvSpPr>
          <p:cNvPr id="17" name="Rectangle 54">
            <a:extLst>
              <a:ext uri="{FF2B5EF4-FFF2-40B4-BE49-F238E27FC236}">
                <a16:creationId xmlns:a16="http://schemas.microsoft.com/office/drawing/2014/main" id="{954BC777-02D1-F8AD-B1CB-4076C3B9D4D3}"/>
              </a:ext>
            </a:extLst>
          </p:cNvPr>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639335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8070C16-DC3A-4269-A9EF-3E06C6B03A33}"/>
              </a:ext>
            </a:extLst>
          </p:cNvPr>
          <p:cNvSpPr>
            <a:spLocks noGrp="1"/>
          </p:cNvSpPr>
          <p:nvPr>
            <p:ph type="title"/>
          </p:nvPr>
        </p:nvSpPr>
        <p:spPr/>
        <p:txBody>
          <a:bodyPr/>
          <a:lstStyle/>
          <a:p>
            <a:r>
              <a:rPr lang="de-DE" dirty="0"/>
              <a:t>Request </a:t>
            </a:r>
            <a:r>
              <a:rPr lang="de-DE" dirty="0" err="1"/>
              <a:t>order</a:t>
            </a:r>
            <a:endParaRPr lang="de-DE" dirty="0"/>
          </a:p>
        </p:txBody>
      </p:sp>
      <p:sp>
        <p:nvSpPr>
          <p:cNvPr id="5" name="Textplatzhalter 4">
            <a:extLst>
              <a:ext uri="{FF2B5EF4-FFF2-40B4-BE49-F238E27FC236}">
                <a16:creationId xmlns:a16="http://schemas.microsoft.com/office/drawing/2014/main" id="{2E4E3811-4FEB-4A33-A107-DEAEA8BD5E67}"/>
              </a:ext>
            </a:extLst>
          </p:cNvPr>
          <p:cNvSpPr>
            <a:spLocks noGrp="1"/>
          </p:cNvSpPr>
          <p:nvPr>
            <p:ph type="body" sz="quarter" idx="10"/>
          </p:nvPr>
        </p:nvSpPr>
        <p:spPr/>
        <p:txBody>
          <a:bodyPr/>
          <a:lstStyle/>
          <a:p>
            <a:pPr marL="285750" indent="-285750">
              <a:lnSpc>
                <a:spcPct val="150000"/>
              </a:lnSpc>
              <a:buFont typeface="Wingdings" panose="05000000000000000000" pitchFamily="2" charset="2"/>
              <a:buChar char="§"/>
            </a:pPr>
            <a:r>
              <a:rPr lang="en-US" sz="1200" dirty="0"/>
              <a:t>Creating a request for an order</a:t>
            </a:r>
          </a:p>
          <a:p>
            <a:pPr marL="285750" indent="-285750">
              <a:lnSpc>
                <a:spcPct val="150000"/>
              </a:lnSpc>
              <a:buFont typeface="Wingdings" panose="05000000000000000000" pitchFamily="2" charset="2"/>
              <a:buChar char="§"/>
            </a:pPr>
            <a:r>
              <a:rPr lang="en-US" sz="1200" dirty="0"/>
              <a:t>Barcode scan</a:t>
            </a:r>
          </a:p>
          <a:p>
            <a:pPr marL="285750" indent="-285750">
              <a:lnSpc>
                <a:spcPct val="150000"/>
              </a:lnSpc>
              <a:buFont typeface="Wingdings" panose="05000000000000000000" pitchFamily="2" charset="2"/>
              <a:buChar char="§"/>
            </a:pPr>
            <a:r>
              <a:rPr lang="en-US" sz="1200" dirty="0"/>
              <a:t>units </a:t>
            </a:r>
            <a:r>
              <a:rPr lang="en-US" sz="1200"/>
              <a:t>of measure</a:t>
            </a:r>
          </a:p>
          <a:p>
            <a:pPr marL="285750" indent="-285750">
              <a:lnSpc>
                <a:spcPct val="150000"/>
              </a:lnSpc>
              <a:buFont typeface="Wingdings" panose="05000000000000000000" pitchFamily="2" charset="2"/>
              <a:buChar char="§"/>
            </a:pPr>
            <a:r>
              <a:rPr lang="en-US" sz="1200"/>
              <a:t>Photo </a:t>
            </a:r>
            <a:r>
              <a:rPr lang="en-US" sz="1200" dirty="0"/>
              <a:t>function</a:t>
            </a:r>
            <a:endParaRPr lang="en-US" b="0" i="0" dirty="0">
              <a:solidFill>
                <a:srgbClr val="333333"/>
              </a:solidFill>
              <a:effectLst/>
              <a:latin typeface="Arial" panose="020B0604020202020204" pitchFamily="34" charset="0"/>
            </a:endParaRPr>
          </a:p>
          <a:p>
            <a:pPr marL="285750" indent="-285750">
              <a:buFont typeface="Wingdings" panose="05000000000000000000" pitchFamily="2" charset="2"/>
              <a:buChar char="§"/>
            </a:pPr>
            <a:endParaRPr lang="en-US" b="0" i="0" dirty="0">
              <a:solidFill>
                <a:srgbClr val="333333"/>
              </a:solidFill>
              <a:effectLst/>
              <a:latin typeface="Arial" panose="020B0604020202020204" pitchFamily="34" charset="0"/>
            </a:endParaRPr>
          </a:p>
          <a:p>
            <a:pPr marL="285750" indent="-285750">
              <a:buFont typeface="Wingdings" panose="05000000000000000000" pitchFamily="2" charset="2"/>
              <a:buChar char="§"/>
            </a:pPr>
            <a:endParaRPr lang="de-DE" dirty="0"/>
          </a:p>
        </p:txBody>
      </p:sp>
      <p:pic>
        <p:nvPicPr>
          <p:cNvPr id="8" name="Grafik 7">
            <a:extLst>
              <a:ext uri="{FF2B5EF4-FFF2-40B4-BE49-F238E27FC236}">
                <a16:creationId xmlns:a16="http://schemas.microsoft.com/office/drawing/2014/main" id="{28BFE906-DFF2-4279-B7B1-B0ECA18CC9DD}"/>
              </a:ext>
            </a:extLst>
          </p:cNvPr>
          <p:cNvPicPr>
            <a:picLocks noChangeAspect="1"/>
          </p:cNvPicPr>
          <p:nvPr/>
        </p:nvPicPr>
        <p:blipFill>
          <a:blip r:embed="rId2"/>
          <a:srcRect/>
          <a:stretch/>
        </p:blipFill>
        <p:spPr>
          <a:xfrm>
            <a:off x="7738712" y="1270522"/>
            <a:ext cx="2676909" cy="5450284"/>
          </a:xfrm>
          <a:prstGeom prst="rect">
            <a:avLst/>
          </a:prstGeom>
        </p:spPr>
      </p:pic>
      <p:pic>
        <p:nvPicPr>
          <p:cNvPr id="11" name="Bildplatzhalter 3">
            <a:extLst>
              <a:ext uri="{FF2B5EF4-FFF2-40B4-BE49-F238E27FC236}">
                <a16:creationId xmlns:a16="http://schemas.microsoft.com/office/drawing/2014/main" id="{53D97A8F-07AD-CDEB-EE82-3AEA74262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black">
          <a:xfrm>
            <a:off x="510407" y="825523"/>
            <a:ext cx="557226" cy="534247"/>
          </a:xfrm>
          <a:prstGeom prst="rect">
            <a:avLst/>
          </a:prstGeom>
        </p:spPr>
      </p:pic>
      <p:sp>
        <p:nvSpPr>
          <p:cNvPr id="17" name="Rectangle 54">
            <a:extLst>
              <a:ext uri="{FF2B5EF4-FFF2-40B4-BE49-F238E27FC236}">
                <a16:creationId xmlns:a16="http://schemas.microsoft.com/office/drawing/2014/main" id="{954BC777-02D1-F8AD-B1CB-4076C3B9D4D3}"/>
              </a:ext>
            </a:extLst>
          </p:cNvPr>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210008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79276D0-8CFE-4B2E-9B29-2001A6A4E23C}"/>
              </a:ext>
            </a:extLst>
          </p:cNvPr>
          <p:cNvSpPr>
            <a:spLocks noGrp="1"/>
          </p:cNvSpPr>
          <p:nvPr>
            <p:ph type="title"/>
          </p:nvPr>
        </p:nvSpPr>
        <p:spPr/>
        <p:txBody>
          <a:bodyPr/>
          <a:lstStyle/>
          <a:p>
            <a:r>
              <a:rPr lang="de-DE" dirty="0"/>
              <a:t>Transfer Request</a:t>
            </a:r>
          </a:p>
        </p:txBody>
      </p:sp>
      <p:sp>
        <p:nvSpPr>
          <p:cNvPr id="5" name="Textplatzhalter 4">
            <a:extLst>
              <a:ext uri="{FF2B5EF4-FFF2-40B4-BE49-F238E27FC236}">
                <a16:creationId xmlns:a16="http://schemas.microsoft.com/office/drawing/2014/main" id="{6830A7DF-037A-4904-BD72-2C73B790C4C1}"/>
              </a:ext>
            </a:extLst>
          </p:cNvPr>
          <p:cNvSpPr>
            <a:spLocks noGrp="1"/>
          </p:cNvSpPr>
          <p:nvPr>
            <p:ph type="body" sz="quarter" idx="10"/>
          </p:nvPr>
        </p:nvSpPr>
        <p:spPr/>
        <p:txBody>
          <a:bodyPr>
            <a:normAutofit/>
          </a:bodyPr>
          <a:lstStyle/>
          <a:p>
            <a:pPr marL="285750" indent="-285750">
              <a:lnSpc>
                <a:spcPct val="150000"/>
              </a:lnSpc>
              <a:buFont typeface="Wingdings" panose="05000000000000000000" pitchFamily="2" charset="2"/>
              <a:buChar char="§"/>
            </a:pPr>
            <a:r>
              <a:rPr lang="en-US" sz="1200" dirty="0"/>
              <a:t>Create a new transfer request</a:t>
            </a:r>
          </a:p>
          <a:p>
            <a:pPr marL="285750" indent="-285750">
              <a:lnSpc>
                <a:spcPct val="150000"/>
              </a:lnSpc>
              <a:buFont typeface="Wingdings" panose="05000000000000000000" pitchFamily="2" charset="2"/>
              <a:buChar char="§"/>
            </a:pPr>
            <a:r>
              <a:rPr lang="en-US" sz="1200" dirty="0"/>
              <a:t>Barcode scanning</a:t>
            </a:r>
          </a:p>
          <a:p>
            <a:pPr marL="285750" indent="-285750">
              <a:lnSpc>
                <a:spcPct val="150000"/>
              </a:lnSpc>
              <a:buFont typeface="Wingdings" panose="05000000000000000000" pitchFamily="2" charset="2"/>
              <a:buChar char="§"/>
            </a:pPr>
            <a:r>
              <a:rPr lang="en-US" sz="1200" dirty="0"/>
              <a:t> Live search in item list</a:t>
            </a:r>
          </a:p>
          <a:p>
            <a:pPr marL="285750" indent="-285750">
              <a:lnSpc>
                <a:spcPct val="150000"/>
              </a:lnSpc>
              <a:buFont typeface="Wingdings" panose="05000000000000000000" pitchFamily="2" charset="2"/>
              <a:buChar char="§"/>
            </a:pPr>
            <a:r>
              <a:rPr lang="en-US" sz="1200" dirty="0"/>
              <a:t>Units of measurement</a:t>
            </a:r>
          </a:p>
          <a:p>
            <a:pPr marL="285750" indent="-285750">
              <a:lnSpc>
                <a:spcPct val="150000"/>
              </a:lnSpc>
              <a:buFont typeface="Wingdings" panose="05000000000000000000" pitchFamily="2" charset="2"/>
              <a:buChar char="§"/>
            </a:pPr>
            <a:r>
              <a:rPr lang="de-DE" sz="1200" dirty="0" err="1"/>
              <a:t>Photo</a:t>
            </a:r>
            <a:r>
              <a:rPr lang="de-DE" sz="1200" dirty="0"/>
              <a:t> </a:t>
            </a:r>
            <a:r>
              <a:rPr lang="de-DE" sz="1200" dirty="0" err="1"/>
              <a:t>function</a:t>
            </a:r>
            <a:endParaRPr lang="de-DE" sz="1200" dirty="0"/>
          </a:p>
          <a:p>
            <a:pPr marL="285750" indent="-285750">
              <a:buFont typeface="Arial" panose="020B0604020202020204" pitchFamily="34" charset="0"/>
              <a:buChar char="•"/>
            </a:pPr>
            <a:endParaRPr lang="de-DE" sz="1600" dirty="0"/>
          </a:p>
        </p:txBody>
      </p:sp>
      <p:pic>
        <p:nvPicPr>
          <p:cNvPr id="8" name="Grafik 7">
            <a:extLst>
              <a:ext uri="{FF2B5EF4-FFF2-40B4-BE49-F238E27FC236}">
                <a16:creationId xmlns:a16="http://schemas.microsoft.com/office/drawing/2014/main" id="{468E45C1-DF9D-4BCD-B97E-5E1DC38CC5CB}"/>
              </a:ext>
            </a:extLst>
          </p:cNvPr>
          <p:cNvPicPr>
            <a:picLocks noChangeAspect="1"/>
          </p:cNvPicPr>
          <p:nvPr/>
        </p:nvPicPr>
        <p:blipFill>
          <a:blip r:embed="rId2"/>
          <a:srcRect/>
          <a:stretch/>
        </p:blipFill>
        <p:spPr>
          <a:xfrm>
            <a:off x="7729087" y="1243500"/>
            <a:ext cx="2682810" cy="5462298"/>
          </a:xfrm>
          <a:prstGeom prst="rect">
            <a:avLst/>
          </a:prstGeom>
        </p:spPr>
      </p:pic>
      <p:pic>
        <p:nvPicPr>
          <p:cNvPr id="10" name="Bildplatzhalter 3">
            <a:extLst>
              <a:ext uri="{FF2B5EF4-FFF2-40B4-BE49-F238E27FC236}">
                <a16:creationId xmlns:a16="http://schemas.microsoft.com/office/drawing/2014/main" id="{E3B4D284-549D-2D9D-903B-8755400FC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black">
          <a:xfrm>
            <a:off x="525109" y="825523"/>
            <a:ext cx="527822" cy="534247"/>
          </a:xfrm>
          <a:prstGeom prst="rect">
            <a:avLst/>
          </a:prstGeom>
        </p:spPr>
      </p:pic>
      <p:sp>
        <p:nvSpPr>
          <p:cNvPr id="13" name="TextBox 60">
            <a:hlinkClick r:id="rId4" action="ppaction://hlinksldjump"/>
            <a:extLst>
              <a:ext uri="{FF2B5EF4-FFF2-40B4-BE49-F238E27FC236}">
                <a16:creationId xmlns:a16="http://schemas.microsoft.com/office/drawing/2014/main" id="{887B6BA5-1800-73AB-11FF-9A1CCBA704A9}"/>
              </a:ext>
            </a:extLst>
          </p:cNvPr>
          <p:cNvSpPr txBox="1"/>
          <p:nvPr/>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5" name="Rectangle 54">
            <a:extLst>
              <a:ext uri="{FF2B5EF4-FFF2-40B4-BE49-F238E27FC236}">
                <a16:creationId xmlns:a16="http://schemas.microsoft.com/office/drawing/2014/main" id="{84C91F6D-CC83-EDF4-5557-FD9F4CF82628}"/>
              </a:ext>
            </a:extLst>
          </p:cNvPr>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2473041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64920" y="897635"/>
            <a:ext cx="5110620" cy="369332"/>
          </a:xfrm>
        </p:spPr>
        <p:txBody>
          <a:bodyPr/>
          <a:lstStyle/>
          <a:p>
            <a:r>
              <a:rPr lang="de-DE" dirty="0" err="1"/>
              <a:t>Inventory</a:t>
            </a:r>
            <a:r>
              <a:rPr lang="de-DE" dirty="0"/>
              <a:t> </a:t>
            </a:r>
            <a:r>
              <a:rPr lang="de-DE" dirty="0" err="1"/>
              <a:t>Counting</a:t>
            </a:r>
            <a:endParaRPr lang="de-DE" dirty="0"/>
          </a:p>
        </p:txBody>
      </p:sp>
      <p:sp>
        <p:nvSpPr>
          <p:cNvPr id="3" name="Textplatzhalter 2"/>
          <p:cNvSpPr>
            <a:spLocks noGrp="1"/>
          </p:cNvSpPr>
          <p:nvPr>
            <p:ph type="body" sz="quarter" idx="10"/>
          </p:nvPr>
        </p:nvSpPr>
        <p:spPr>
          <a:xfrm>
            <a:off x="503999" y="1851435"/>
            <a:ext cx="5110620" cy="4484549"/>
          </a:xfrm>
        </p:spPr>
        <p:txBody>
          <a:bodyPr>
            <a:normAutofit/>
          </a:bodyPr>
          <a:lstStyle/>
          <a:p>
            <a:pPr>
              <a:lnSpc>
                <a:spcPct val="150000"/>
              </a:lnSpc>
            </a:pPr>
            <a:r>
              <a:rPr lang="en-US" sz="1200" dirty="0"/>
              <a:t>Count your inventory on the mobile device and book it directly into your digital counter list.</a:t>
            </a:r>
          </a:p>
          <a:p>
            <a:pPr marL="285750" indent="-285750">
              <a:lnSpc>
                <a:spcPct val="150000"/>
              </a:lnSpc>
              <a:buSzPct val="100000"/>
              <a:buFont typeface="Wingdings" panose="05000000000000000000" pitchFamily="2" charset="2"/>
              <a:buChar char="§"/>
            </a:pPr>
            <a:r>
              <a:rPr lang="de-DE" sz="1200" dirty="0"/>
              <a:t>Show and </a:t>
            </a:r>
            <a:r>
              <a:rPr lang="de-DE" sz="1200" dirty="0" err="1"/>
              <a:t>edit</a:t>
            </a:r>
            <a:r>
              <a:rPr lang="de-DE" sz="1200" dirty="0"/>
              <a:t> </a:t>
            </a:r>
            <a:r>
              <a:rPr lang="de-DE" sz="1200" dirty="0" err="1"/>
              <a:t>inventory</a:t>
            </a:r>
            <a:r>
              <a:rPr lang="de-DE" sz="1200" dirty="0"/>
              <a:t> </a:t>
            </a:r>
            <a:r>
              <a:rPr lang="de-DE" sz="1200" dirty="0" err="1"/>
              <a:t>counting</a:t>
            </a:r>
            <a:r>
              <a:rPr lang="de-DE" sz="1200" dirty="0"/>
              <a:t> </a:t>
            </a:r>
            <a:r>
              <a:rPr lang="de-DE" sz="1200" dirty="0" err="1"/>
              <a:t>lists</a:t>
            </a:r>
            <a:endParaRPr lang="en-US" sz="1200" dirty="0"/>
          </a:p>
          <a:p>
            <a:pPr marL="285750" indent="-285750">
              <a:lnSpc>
                <a:spcPct val="150000"/>
              </a:lnSpc>
              <a:buSzPct val="100000"/>
              <a:buFont typeface="Wingdings" panose="05000000000000000000" pitchFamily="2" charset="2"/>
              <a:buChar char="§"/>
            </a:pPr>
            <a:r>
              <a:rPr lang="en-US" sz="1200" dirty="0"/>
              <a:t>Barcode scanning</a:t>
            </a:r>
          </a:p>
          <a:p>
            <a:pPr marL="285750" indent="-285750">
              <a:lnSpc>
                <a:spcPct val="150000"/>
              </a:lnSpc>
              <a:buSzPct val="100000"/>
              <a:buFont typeface="Wingdings" panose="05000000000000000000" pitchFamily="2" charset="2"/>
              <a:buChar char="§"/>
            </a:pPr>
            <a:r>
              <a:rPr lang="en-US" sz="1200" dirty="0"/>
              <a:t>Units of measurement</a:t>
            </a:r>
          </a:p>
          <a:p>
            <a:pPr marL="285750" indent="-285750">
              <a:lnSpc>
                <a:spcPct val="150000"/>
              </a:lnSpc>
              <a:buSzPct val="100000"/>
              <a:buFont typeface="Wingdings" panose="05000000000000000000" pitchFamily="2" charset="2"/>
              <a:buChar char="§"/>
            </a:pPr>
            <a:r>
              <a:rPr lang="en-US" sz="1200" dirty="0"/>
              <a:t>Batch and serial numbers</a:t>
            </a:r>
          </a:p>
          <a:p>
            <a:pPr marL="285750" indent="-285750">
              <a:lnSpc>
                <a:spcPct val="150000"/>
              </a:lnSpc>
              <a:buSzPct val="100000"/>
              <a:buFont typeface="Wingdings" panose="05000000000000000000" pitchFamily="2" charset="2"/>
              <a:buChar char="§"/>
            </a:pPr>
            <a:r>
              <a:rPr lang="en-US" sz="1200" dirty="0"/>
              <a:t>Bin locations</a:t>
            </a:r>
            <a:endParaRPr lang="de-DE" sz="1200" dirty="0"/>
          </a:p>
          <a:p>
            <a:pPr marL="285750" indent="-285750">
              <a:lnSpc>
                <a:spcPct val="150000"/>
              </a:lnSpc>
              <a:buSzPct val="100000"/>
              <a:buFont typeface="Wingdings" panose="05000000000000000000" pitchFamily="2" charset="2"/>
              <a:buChar char="§"/>
            </a:pPr>
            <a:r>
              <a:rPr lang="de-DE" sz="1200" dirty="0" err="1"/>
              <a:t>Photo</a:t>
            </a:r>
            <a:r>
              <a:rPr lang="de-DE" sz="1200" dirty="0"/>
              <a:t> </a:t>
            </a:r>
            <a:r>
              <a:rPr lang="de-DE" sz="1200" dirty="0" err="1"/>
              <a:t>function</a:t>
            </a:r>
            <a:endParaRPr lang="de-DE" sz="12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89436" y="816373"/>
            <a:ext cx="399166" cy="552547"/>
          </a:xfrm>
        </p:spPr>
      </p:pic>
      <p:sp>
        <p:nvSpPr>
          <p:cNvPr id="21"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12" name="Grafik 11">
            <a:extLst>
              <a:ext uri="{FF2B5EF4-FFF2-40B4-BE49-F238E27FC236}">
                <a16:creationId xmlns:a16="http://schemas.microsoft.com/office/drawing/2014/main" id="{4989CCAC-BE39-4BFD-BF90-CA914BE36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443" y="1281700"/>
            <a:ext cx="2669406" cy="5064614"/>
          </a:xfrm>
          <a:prstGeom prst="rect">
            <a:avLst/>
          </a:prstGeom>
        </p:spPr>
      </p:pic>
    </p:spTree>
    <p:extLst>
      <p:ext uri="{BB962C8B-B14F-4D97-AF65-F5344CB8AC3E}">
        <p14:creationId xmlns:p14="http://schemas.microsoft.com/office/powerpoint/2010/main" val="3326011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51C923C-012B-49B5-8FA7-F215933D744D}"/>
              </a:ext>
            </a:extLst>
          </p:cNvPr>
          <p:cNvSpPr>
            <a:spLocks noGrp="1"/>
          </p:cNvSpPr>
          <p:nvPr>
            <p:ph type="title"/>
          </p:nvPr>
        </p:nvSpPr>
        <p:spPr/>
        <p:txBody>
          <a:bodyPr/>
          <a:lstStyle/>
          <a:p>
            <a:r>
              <a:rPr lang="de-DE" dirty="0"/>
              <a:t>Label </a:t>
            </a:r>
            <a:r>
              <a:rPr lang="de-DE" dirty="0" err="1"/>
              <a:t>Printing</a:t>
            </a:r>
            <a:endParaRPr lang="de-DE" dirty="0"/>
          </a:p>
        </p:txBody>
      </p:sp>
      <p:sp>
        <p:nvSpPr>
          <p:cNvPr id="5" name="Textplatzhalter 4">
            <a:extLst>
              <a:ext uri="{FF2B5EF4-FFF2-40B4-BE49-F238E27FC236}">
                <a16:creationId xmlns:a16="http://schemas.microsoft.com/office/drawing/2014/main" id="{852B1BC5-570E-4AB0-A7F6-304991CC4B5A}"/>
              </a:ext>
            </a:extLst>
          </p:cNvPr>
          <p:cNvSpPr>
            <a:spLocks noGrp="1"/>
          </p:cNvSpPr>
          <p:nvPr>
            <p:ph type="body" sz="quarter" idx="10"/>
          </p:nvPr>
        </p:nvSpPr>
        <p:spPr>
          <a:xfrm>
            <a:off x="503998" y="1851436"/>
            <a:ext cx="5439601" cy="2654860"/>
          </a:xfrm>
        </p:spPr>
        <p:txBody>
          <a:bodyPr>
            <a:normAutofit/>
          </a:bodyPr>
          <a:lstStyle/>
          <a:p>
            <a:pPr marL="285750" indent="-285750">
              <a:lnSpc>
                <a:spcPct val="150000"/>
              </a:lnSpc>
              <a:buFont typeface="Wingdings" panose="05000000000000000000" pitchFamily="2" charset="2"/>
              <a:buChar char="§"/>
            </a:pPr>
            <a:r>
              <a:rPr lang="de-DE" sz="1200" dirty="0"/>
              <a:t>Print </a:t>
            </a:r>
            <a:r>
              <a:rPr lang="de-DE" sz="1200" dirty="0" err="1"/>
              <a:t>wares</a:t>
            </a:r>
            <a:r>
              <a:rPr lang="de-DE" sz="1200" dirty="0"/>
              <a:t> </a:t>
            </a:r>
            <a:r>
              <a:rPr lang="de-DE" sz="1200" dirty="0" err="1"/>
              <a:t>labels</a:t>
            </a:r>
            <a:r>
              <a:rPr lang="de-DE" sz="1200" dirty="0"/>
              <a:t> </a:t>
            </a:r>
            <a:r>
              <a:rPr lang="de-DE" sz="1200" dirty="0" err="1"/>
              <a:t>directly</a:t>
            </a:r>
            <a:r>
              <a:rPr lang="de-DE" sz="1200" dirty="0"/>
              <a:t> </a:t>
            </a:r>
            <a:r>
              <a:rPr lang="de-DE" sz="1200" dirty="0" err="1"/>
              <a:t>from</a:t>
            </a:r>
            <a:r>
              <a:rPr lang="de-DE" sz="1200" dirty="0"/>
              <a:t> </a:t>
            </a:r>
            <a:r>
              <a:rPr lang="de-DE" sz="1200" dirty="0" err="1"/>
              <a:t>the</a:t>
            </a:r>
            <a:r>
              <a:rPr lang="de-DE" sz="1200" dirty="0"/>
              <a:t> </a:t>
            </a:r>
            <a:r>
              <a:rPr lang="de-DE" sz="1200" dirty="0" err="1"/>
              <a:t>app</a:t>
            </a:r>
            <a:endParaRPr lang="de-DE" sz="1200" dirty="0"/>
          </a:p>
          <a:p>
            <a:pPr marL="285750" indent="-285750">
              <a:lnSpc>
                <a:spcPct val="150000"/>
              </a:lnSpc>
              <a:buFont typeface="Wingdings" panose="05000000000000000000" pitchFamily="2" charset="2"/>
              <a:buChar char="§"/>
            </a:pPr>
            <a:r>
              <a:rPr lang="de-DE" sz="1200" dirty="0"/>
              <a:t>Import </a:t>
            </a:r>
            <a:r>
              <a:rPr lang="de-DE" sz="1200" dirty="0" err="1"/>
              <a:t>custom</a:t>
            </a:r>
            <a:r>
              <a:rPr lang="de-DE" sz="1200" dirty="0"/>
              <a:t> </a:t>
            </a:r>
            <a:r>
              <a:rPr lang="de-DE" sz="1200" dirty="0" err="1"/>
              <a:t>label</a:t>
            </a:r>
            <a:r>
              <a:rPr lang="de-DE" sz="1200" dirty="0"/>
              <a:t> </a:t>
            </a:r>
            <a:r>
              <a:rPr lang="de-DE" sz="1200" dirty="0" err="1"/>
              <a:t>templates</a:t>
            </a:r>
            <a:endParaRPr lang="de-DE" sz="1200" dirty="0"/>
          </a:p>
          <a:p>
            <a:pPr marL="285750" indent="-285750">
              <a:lnSpc>
                <a:spcPct val="150000"/>
              </a:lnSpc>
              <a:buFont typeface="Wingdings" panose="05000000000000000000" pitchFamily="2" charset="2"/>
              <a:buChar char="§"/>
            </a:pPr>
            <a:r>
              <a:rPr lang="en-US" sz="1200" dirty="0"/>
              <a:t>Print via the standard print services of the Android system</a:t>
            </a:r>
          </a:p>
          <a:p>
            <a:pPr marL="285750" indent="-285750">
              <a:lnSpc>
                <a:spcPct val="150000"/>
              </a:lnSpc>
              <a:buFont typeface="Wingdings" panose="05000000000000000000" pitchFamily="2" charset="2"/>
              <a:buChar char="§"/>
            </a:pPr>
            <a:r>
              <a:rPr lang="en-US" sz="1200" dirty="0"/>
              <a:t>Print by connecting to a network-capable and ZPL-compatible label printer</a:t>
            </a:r>
          </a:p>
        </p:txBody>
      </p:sp>
      <p:pic>
        <p:nvPicPr>
          <p:cNvPr id="3" name="Grafik 2">
            <a:extLst>
              <a:ext uri="{FF2B5EF4-FFF2-40B4-BE49-F238E27FC236}">
                <a16:creationId xmlns:a16="http://schemas.microsoft.com/office/drawing/2014/main" id="{63AC15E7-EC87-4702-9454-07B4CF231312}"/>
              </a:ext>
            </a:extLst>
          </p:cNvPr>
          <p:cNvPicPr>
            <a:picLocks noChangeAspect="1"/>
          </p:cNvPicPr>
          <p:nvPr/>
        </p:nvPicPr>
        <p:blipFill>
          <a:blip r:embed="rId2"/>
          <a:srcRect/>
          <a:stretch/>
        </p:blipFill>
        <p:spPr>
          <a:xfrm>
            <a:off x="7748337" y="1257341"/>
            <a:ext cx="2662636" cy="5421222"/>
          </a:xfrm>
          <a:prstGeom prst="rect">
            <a:avLst/>
          </a:prstGeom>
        </p:spPr>
      </p:pic>
      <p:pic>
        <p:nvPicPr>
          <p:cNvPr id="23" name="Grafik 22">
            <a:extLst>
              <a:ext uri="{FF2B5EF4-FFF2-40B4-BE49-F238E27FC236}">
                <a16:creationId xmlns:a16="http://schemas.microsoft.com/office/drawing/2014/main" id="{E7B7D5C8-0A10-EBE6-F60C-A586D18866C7}"/>
              </a:ext>
            </a:extLst>
          </p:cNvPr>
          <p:cNvPicPr>
            <a:picLocks noChangeAspect="1"/>
          </p:cNvPicPr>
          <p:nvPr/>
        </p:nvPicPr>
        <p:blipFill>
          <a:blip r:embed="rId3"/>
          <a:stretch>
            <a:fillRect/>
          </a:stretch>
        </p:blipFill>
        <p:spPr>
          <a:xfrm>
            <a:off x="410528" y="720016"/>
            <a:ext cx="787845" cy="679966"/>
          </a:xfrm>
          <a:prstGeom prst="rect">
            <a:avLst/>
          </a:prstGeom>
        </p:spPr>
      </p:pic>
      <p:sp>
        <p:nvSpPr>
          <p:cNvPr id="12" name="Rectangle 54">
            <a:extLst>
              <a:ext uri="{FF2B5EF4-FFF2-40B4-BE49-F238E27FC236}">
                <a16:creationId xmlns:a16="http://schemas.microsoft.com/office/drawing/2014/main" id="{45425A50-5E8D-234A-F4BF-370DD7AA2F7E}"/>
              </a:ext>
            </a:extLst>
          </p:cNvPr>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2662749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A53A2987-CFDF-421C-B406-5A012AA6ADC0}"/>
              </a:ext>
            </a:extLst>
          </p:cNvPr>
          <p:cNvSpPr>
            <a:spLocks noGrp="1"/>
          </p:cNvSpPr>
          <p:nvPr>
            <p:ph type="body" sz="quarter" idx="10"/>
          </p:nvPr>
        </p:nvSpPr>
        <p:spPr>
          <a:xfrm>
            <a:off x="504001" y="1345760"/>
            <a:ext cx="10917373" cy="664195"/>
          </a:xfrm>
        </p:spPr>
        <p:txBody>
          <a:bodyPr>
            <a:normAutofit/>
          </a:bodyPr>
          <a:lstStyle/>
          <a:p>
            <a:pPr>
              <a:lnSpc>
                <a:spcPct val="150000"/>
              </a:lnSpc>
            </a:pPr>
            <a:r>
              <a:rPr lang="de-DE" sz="1200" dirty="0" err="1"/>
              <a:t>COBI.wms</a:t>
            </a:r>
            <a:r>
              <a:rPr lang="de-DE" sz="1200" dirty="0"/>
              <a:t> </a:t>
            </a:r>
            <a:r>
              <a:rPr lang="de-DE" sz="1200" dirty="0" err="1"/>
              <a:t>offers</a:t>
            </a:r>
            <a:r>
              <a:rPr lang="de-DE" sz="1200" dirty="0"/>
              <a:t> </a:t>
            </a:r>
            <a:r>
              <a:rPr lang="de-DE" sz="1200" dirty="0" err="1"/>
              <a:t>the</a:t>
            </a:r>
            <a:r>
              <a:rPr lang="de-DE" sz="1200" dirty="0"/>
              <a:t> </a:t>
            </a:r>
            <a:r>
              <a:rPr lang="de-DE" sz="1200" dirty="0" err="1"/>
              <a:t>user</a:t>
            </a:r>
            <a:r>
              <a:rPr lang="de-DE" sz="1200" dirty="0"/>
              <a:t> </a:t>
            </a:r>
            <a:r>
              <a:rPr lang="de-DE" sz="1200" dirty="0" err="1"/>
              <a:t>to</a:t>
            </a:r>
            <a:r>
              <a:rPr lang="de-DE" sz="1200" dirty="0"/>
              <a:t> </a:t>
            </a:r>
            <a:r>
              <a:rPr lang="de-DE" sz="1200" dirty="0" err="1"/>
              <a:t>disable</a:t>
            </a:r>
            <a:r>
              <a:rPr lang="de-DE" sz="1200" dirty="0"/>
              <a:t>/</a:t>
            </a:r>
            <a:r>
              <a:rPr lang="de-DE" sz="1200" dirty="0" err="1"/>
              <a:t>enable</a:t>
            </a:r>
            <a:r>
              <a:rPr lang="de-DE" sz="1200" dirty="0"/>
              <a:t> </a:t>
            </a:r>
            <a:r>
              <a:rPr lang="de-DE" sz="1200" dirty="0" err="1"/>
              <a:t>functions</a:t>
            </a:r>
            <a:r>
              <a:rPr lang="de-DE" sz="1200" dirty="0"/>
              <a:t> at </a:t>
            </a:r>
            <a:r>
              <a:rPr lang="de-DE" sz="1200" dirty="0" err="1"/>
              <a:t>any</a:t>
            </a:r>
            <a:r>
              <a:rPr lang="de-DE" sz="1200" dirty="0"/>
              <a:t> time. Click on </a:t>
            </a:r>
            <a:r>
              <a:rPr lang="de-DE" sz="1200" b="1" i="1" dirty="0"/>
              <a:t>Options </a:t>
            </a:r>
            <a:r>
              <a:rPr lang="de-DE" sz="1200" dirty="0"/>
              <a:t>in </a:t>
            </a:r>
            <a:r>
              <a:rPr lang="de-DE" sz="1200" dirty="0" err="1"/>
              <a:t>the</a:t>
            </a:r>
            <a:r>
              <a:rPr lang="de-DE" sz="1200" dirty="0"/>
              <a:t> </a:t>
            </a:r>
            <a:r>
              <a:rPr lang="de-DE" sz="1200" dirty="0" err="1"/>
              <a:t>app</a:t>
            </a:r>
            <a:r>
              <a:rPr lang="de-DE" sz="1200" dirty="0"/>
              <a:t> and design </a:t>
            </a:r>
            <a:r>
              <a:rPr lang="de-DE" sz="1200" dirty="0" err="1"/>
              <a:t>COBI.wms</a:t>
            </a:r>
            <a:r>
              <a:rPr lang="de-DE" sz="1200" dirty="0"/>
              <a:t> </a:t>
            </a:r>
            <a:r>
              <a:rPr lang="de-DE" sz="1200" dirty="0" err="1"/>
              <a:t>according</a:t>
            </a:r>
            <a:r>
              <a:rPr lang="de-DE" sz="1200" dirty="0"/>
              <a:t> </a:t>
            </a:r>
            <a:r>
              <a:rPr lang="de-DE" sz="1200" dirty="0" err="1"/>
              <a:t>to</a:t>
            </a:r>
            <a:r>
              <a:rPr lang="de-DE" sz="1200" dirty="0"/>
              <a:t> </a:t>
            </a:r>
            <a:r>
              <a:rPr lang="de-DE" sz="1200" dirty="0" err="1"/>
              <a:t>your</a:t>
            </a:r>
            <a:r>
              <a:rPr lang="de-DE" sz="1200" dirty="0"/>
              <a:t> </a:t>
            </a:r>
            <a:r>
              <a:rPr lang="de-DE" sz="1200" dirty="0" err="1"/>
              <a:t>company‘s</a:t>
            </a:r>
            <a:r>
              <a:rPr lang="de-DE" sz="1200" dirty="0"/>
              <a:t> </a:t>
            </a:r>
            <a:r>
              <a:rPr lang="de-DE" sz="1200" dirty="0" err="1"/>
              <a:t>workflow</a:t>
            </a:r>
            <a:r>
              <a:rPr lang="de-DE" sz="1200" dirty="0"/>
              <a:t>.</a:t>
            </a:r>
            <a:endParaRPr lang="de-DE" sz="1200" b="1" dirty="0"/>
          </a:p>
        </p:txBody>
      </p:sp>
      <p:sp>
        <p:nvSpPr>
          <p:cNvPr id="4" name="Titel 3">
            <a:extLst>
              <a:ext uri="{FF2B5EF4-FFF2-40B4-BE49-F238E27FC236}">
                <a16:creationId xmlns:a16="http://schemas.microsoft.com/office/drawing/2014/main" id="{2B9C749B-C065-4603-A515-8B3CCD0DF9D1}"/>
              </a:ext>
            </a:extLst>
          </p:cNvPr>
          <p:cNvSpPr>
            <a:spLocks noGrp="1"/>
          </p:cNvSpPr>
          <p:nvPr>
            <p:ph type="title"/>
          </p:nvPr>
        </p:nvSpPr>
        <p:spPr/>
        <p:txBody>
          <a:bodyPr/>
          <a:lstStyle/>
          <a:p>
            <a:r>
              <a:rPr lang="de-DE" dirty="0"/>
              <a:t>Further Settings</a:t>
            </a:r>
          </a:p>
        </p:txBody>
      </p:sp>
      <p:sp>
        <p:nvSpPr>
          <p:cNvPr id="7" name="Textplatzhalter 4">
            <a:extLst>
              <a:ext uri="{FF2B5EF4-FFF2-40B4-BE49-F238E27FC236}">
                <a16:creationId xmlns:a16="http://schemas.microsoft.com/office/drawing/2014/main" id="{F378451F-EAB8-4B36-9767-4C52270B2FCB}"/>
              </a:ext>
            </a:extLst>
          </p:cNvPr>
          <p:cNvSpPr txBox="1">
            <a:spLocks/>
          </p:cNvSpPr>
          <p:nvPr/>
        </p:nvSpPr>
        <p:spPr bwMode="black">
          <a:xfrm>
            <a:off x="4287671" y="2009954"/>
            <a:ext cx="3420000" cy="3600000"/>
          </a:xfrm>
          <a:prstGeom prst="rect">
            <a:avLst/>
          </a:prstGeom>
        </p:spPr>
        <p:txBody>
          <a:bodyPr vert="horz" lIns="0" tIns="0" rIns="0" bIns="0" rtlCol="0">
            <a:norm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0"/>
              </a:spcBef>
              <a:spcAft>
                <a:spcPts val="600"/>
              </a:spcAft>
            </a:pPr>
            <a:r>
              <a:rPr lang="de-DE" sz="1200" b="1" dirty="0" err="1"/>
              <a:t>Delivery</a:t>
            </a:r>
            <a:endParaRPr lang="de-DE" sz="1200" b="1" dirty="0"/>
          </a:p>
          <a:p>
            <a:pPr marL="285750" indent="-285750">
              <a:spcBef>
                <a:spcPts val="0"/>
              </a:spcBef>
              <a:spcAft>
                <a:spcPts val="600"/>
              </a:spcAft>
              <a:buFont typeface="Wingdings" panose="05000000000000000000" pitchFamily="2" charset="2"/>
              <a:buChar char="§"/>
            </a:pPr>
            <a:r>
              <a:rPr lang="de-DE" sz="1200" dirty="0"/>
              <a:t>Copy </a:t>
            </a:r>
            <a:r>
              <a:rPr lang="de-DE" sz="1200" dirty="0" err="1"/>
              <a:t>delivery</a:t>
            </a:r>
            <a:r>
              <a:rPr lang="de-DE" sz="1200" dirty="0"/>
              <a:t> date </a:t>
            </a:r>
            <a:r>
              <a:rPr lang="de-DE" sz="1200" dirty="0" err="1"/>
              <a:t>from</a:t>
            </a:r>
            <a:r>
              <a:rPr lang="de-DE" sz="1200" dirty="0"/>
              <a:t> Sales Order</a:t>
            </a:r>
          </a:p>
          <a:p>
            <a:pPr marL="285750" indent="-285750">
              <a:spcBef>
                <a:spcPts val="0"/>
              </a:spcBef>
              <a:spcAft>
                <a:spcPts val="600"/>
              </a:spcAft>
              <a:buFont typeface="Wingdings" panose="05000000000000000000" pitchFamily="2" charset="2"/>
              <a:buChar char="§"/>
            </a:pPr>
            <a:r>
              <a:rPr lang="de-DE" sz="1200" dirty="0" err="1"/>
              <a:t>Delivery</a:t>
            </a:r>
            <a:r>
              <a:rPr lang="de-DE" sz="1200" dirty="0"/>
              <a:t> </a:t>
            </a:r>
            <a:r>
              <a:rPr lang="de-DE" sz="1200" dirty="0" err="1"/>
              <a:t>packing</a:t>
            </a:r>
            <a:r>
              <a:rPr lang="de-DE" sz="1200" dirty="0"/>
              <a:t> </a:t>
            </a:r>
            <a:r>
              <a:rPr lang="de-DE" sz="1200" dirty="0" err="1"/>
              <a:t>slips</a:t>
            </a:r>
            <a:endParaRPr lang="de-DE" sz="1200" dirty="0"/>
          </a:p>
          <a:p>
            <a:pPr marL="285750" indent="-285750">
              <a:spcBef>
                <a:spcPts val="0"/>
              </a:spcBef>
              <a:spcAft>
                <a:spcPts val="600"/>
              </a:spcAft>
              <a:buFont typeface="Wingdings" panose="05000000000000000000" pitchFamily="2" charset="2"/>
              <a:buChar char="§"/>
            </a:pPr>
            <a:r>
              <a:rPr lang="de-DE" sz="1200" dirty="0" err="1"/>
              <a:t>Delivery</a:t>
            </a:r>
            <a:r>
              <a:rPr lang="de-DE" sz="1200" dirty="0"/>
              <a:t> </a:t>
            </a:r>
            <a:r>
              <a:rPr lang="de-DE" sz="1200" dirty="0" err="1"/>
              <a:t>packing</a:t>
            </a:r>
            <a:r>
              <a:rPr lang="de-DE" sz="1200" dirty="0"/>
              <a:t> </a:t>
            </a:r>
            <a:r>
              <a:rPr lang="de-DE" sz="1200" dirty="0" err="1"/>
              <a:t>slips</a:t>
            </a:r>
            <a:r>
              <a:rPr lang="de-DE" sz="1200" dirty="0"/>
              <a:t>/Unified </a:t>
            </a:r>
            <a:r>
              <a:rPr lang="de-DE" sz="1200" dirty="0" err="1"/>
              <a:t>workflow</a:t>
            </a:r>
            <a:endParaRPr lang="de-DE" sz="1200" dirty="0"/>
          </a:p>
          <a:p>
            <a:pPr marL="285750" indent="-285750">
              <a:spcBef>
                <a:spcPts val="0"/>
              </a:spcBef>
              <a:spcAft>
                <a:spcPts val="600"/>
              </a:spcAft>
              <a:buFont typeface="Wingdings" panose="05000000000000000000" pitchFamily="2" charset="2"/>
              <a:buChar char="§"/>
            </a:pPr>
            <a:r>
              <a:rPr lang="de-DE" sz="1200" dirty="0" err="1"/>
              <a:t>Delivery</a:t>
            </a:r>
            <a:r>
              <a:rPr lang="de-DE" sz="1200" dirty="0"/>
              <a:t> </a:t>
            </a:r>
            <a:r>
              <a:rPr lang="de-DE" sz="1200" dirty="0" err="1"/>
              <a:t>packing</a:t>
            </a:r>
            <a:r>
              <a:rPr lang="de-DE" sz="1200" dirty="0"/>
              <a:t> </a:t>
            </a:r>
            <a:r>
              <a:rPr lang="de-DE" sz="1200" dirty="0" err="1"/>
              <a:t>slips</a:t>
            </a:r>
            <a:r>
              <a:rPr lang="de-DE" sz="1200" dirty="0"/>
              <a:t>/SSCC </a:t>
            </a:r>
            <a:r>
              <a:rPr lang="de-DE" sz="1200" dirty="0" err="1"/>
              <a:t>generation</a:t>
            </a:r>
            <a:endParaRPr lang="de-DE" sz="1200" dirty="0"/>
          </a:p>
          <a:p>
            <a:pPr marL="285750" indent="-285750">
              <a:spcBef>
                <a:spcPts val="0"/>
              </a:spcBef>
              <a:spcAft>
                <a:spcPts val="600"/>
              </a:spcAft>
              <a:buFont typeface="Wingdings" panose="05000000000000000000" pitchFamily="2" charset="2"/>
              <a:buChar char="§"/>
            </a:pPr>
            <a:r>
              <a:rPr lang="de-DE" sz="1200" dirty="0" err="1"/>
              <a:t>Delivery</a:t>
            </a:r>
            <a:r>
              <a:rPr lang="de-DE" sz="1200" dirty="0"/>
              <a:t> </a:t>
            </a:r>
            <a:r>
              <a:rPr lang="de-DE" sz="1200" dirty="0" err="1"/>
              <a:t>packing</a:t>
            </a:r>
            <a:r>
              <a:rPr lang="de-DE" sz="1200" dirty="0"/>
              <a:t> </a:t>
            </a:r>
            <a:r>
              <a:rPr lang="de-DE" sz="1200" dirty="0" err="1"/>
              <a:t>slips</a:t>
            </a:r>
            <a:r>
              <a:rPr lang="de-DE" sz="1200" dirty="0"/>
              <a:t>/Batches and Serials</a:t>
            </a:r>
          </a:p>
          <a:p>
            <a:pPr>
              <a:spcBef>
                <a:spcPts val="0"/>
              </a:spcBef>
              <a:spcAft>
                <a:spcPts val="600"/>
              </a:spcAft>
            </a:pPr>
            <a:endParaRPr lang="de-DE" sz="1200" dirty="0"/>
          </a:p>
          <a:p>
            <a:pPr>
              <a:spcBef>
                <a:spcPts val="0"/>
              </a:spcBef>
              <a:spcAft>
                <a:spcPts val="600"/>
              </a:spcAft>
            </a:pPr>
            <a:r>
              <a:rPr lang="de-DE" sz="1200" b="1" dirty="0" err="1"/>
              <a:t>Miscellaneous</a:t>
            </a:r>
            <a:endParaRPr lang="de-DE" sz="1200" b="1" dirty="0"/>
          </a:p>
          <a:p>
            <a:pPr marL="285750" indent="-285750">
              <a:spcBef>
                <a:spcPts val="0"/>
              </a:spcBef>
              <a:spcAft>
                <a:spcPts val="600"/>
              </a:spcAft>
              <a:buFont typeface="Wingdings" panose="05000000000000000000" pitchFamily="2" charset="2"/>
              <a:buChar char="§"/>
            </a:pPr>
            <a:r>
              <a:rPr lang="de-DE" sz="1200" dirty="0"/>
              <a:t>Show non-</a:t>
            </a:r>
            <a:r>
              <a:rPr lang="de-DE" sz="1200" dirty="0" err="1"/>
              <a:t>inventory</a:t>
            </a:r>
            <a:r>
              <a:rPr lang="de-DE" sz="1200" dirty="0"/>
              <a:t> </a:t>
            </a:r>
            <a:r>
              <a:rPr lang="de-DE" sz="1200" dirty="0" err="1"/>
              <a:t>items</a:t>
            </a:r>
            <a:r>
              <a:rPr lang="de-DE" sz="1200" dirty="0"/>
              <a:t> in item </a:t>
            </a:r>
            <a:r>
              <a:rPr lang="de-DE" sz="1200" dirty="0" err="1"/>
              <a:t>list</a:t>
            </a:r>
            <a:endParaRPr lang="de-DE" sz="1200" dirty="0"/>
          </a:p>
          <a:p>
            <a:pPr marL="285750" indent="-285750">
              <a:spcBef>
                <a:spcPts val="0"/>
              </a:spcBef>
              <a:spcAft>
                <a:spcPts val="600"/>
              </a:spcAft>
              <a:buFont typeface="Wingdings" panose="05000000000000000000" pitchFamily="2" charset="2"/>
              <a:buChar char="§"/>
            </a:pPr>
            <a:r>
              <a:rPr lang="de-DE" sz="1200" dirty="0" err="1"/>
              <a:t>Allow</a:t>
            </a:r>
            <a:r>
              <a:rPr lang="de-DE" sz="1200" dirty="0"/>
              <a:t> negative stock</a:t>
            </a:r>
          </a:p>
          <a:p>
            <a:pPr marL="285750" indent="-285750">
              <a:spcBef>
                <a:spcPts val="0"/>
              </a:spcBef>
              <a:spcAft>
                <a:spcPts val="600"/>
              </a:spcAft>
              <a:buFont typeface="Wingdings" panose="05000000000000000000" pitchFamily="2" charset="2"/>
              <a:buChar char="§"/>
            </a:pPr>
            <a:r>
              <a:rPr lang="de-DE" sz="1200" dirty="0"/>
              <a:t>Auto-</a:t>
            </a:r>
            <a:r>
              <a:rPr lang="de-DE" sz="1200" dirty="0" err="1"/>
              <a:t>select</a:t>
            </a:r>
            <a:r>
              <a:rPr lang="de-DE" sz="1200" dirty="0"/>
              <a:t> </a:t>
            </a:r>
            <a:r>
              <a:rPr lang="de-DE" sz="1200" dirty="0" err="1"/>
              <a:t>default</a:t>
            </a:r>
            <a:r>
              <a:rPr lang="de-DE" sz="1200" dirty="0"/>
              <a:t> bin </a:t>
            </a:r>
            <a:r>
              <a:rPr lang="de-DE" sz="1200" dirty="0" err="1"/>
              <a:t>location</a:t>
            </a:r>
            <a:r>
              <a:rPr lang="de-DE" sz="1200" dirty="0"/>
              <a:t> </a:t>
            </a:r>
            <a:r>
              <a:rPr lang="de-DE" sz="1200" dirty="0" err="1"/>
              <a:t>of</a:t>
            </a:r>
            <a:r>
              <a:rPr lang="de-DE" sz="1200" dirty="0"/>
              <a:t> item</a:t>
            </a:r>
          </a:p>
          <a:p>
            <a:pPr marL="285750" indent="-285750">
              <a:spcBef>
                <a:spcPts val="0"/>
              </a:spcBef>
              <a:spcAft>
                <a:spcPts val="600"/>
              </a:spcAft>
              <a:buFont typeface="Wingdings" panose="05000000000000000000" pitchFamily="2" charset="2"/>
              <a:buChar char="§"/>
            </a:pPr>
            <a:endParaRPr lang="de-DE" sz="1200" dirty="0"/>
          </a:p>
          <a:p>
            <a:pPr marL="285750" indent="-285750">
              <a:spcBef>
                <a:spcPts val="0"/>
              </a:spcBef>
              <a:spcAft>
                <a:spcPts val="600"/>
              </a:spcAft>
              <a:buFont typeface="Wingdings" panose="05000000000000000000" pitchFamily="2" charset="2"/>
              <a:buChar char="§"/>
            </a:pPr>
            <a:endParaRPr lang="de-DE" sz="1200" dirty="0"/>
          </a:p>
        </p:txBody>
      </p:sp>
      <p:sp>
        <p:nvSpPr>
          <p:cNvPr id="9" name="Textplatzhalter 4">
            <a:extLst>
              <a:ext uri="{FF2B5EF4-FFF2-40B4-BE49-F238E27FC236}">
                <a16:creationId xmlns:a16="http://schemas.microsoft.com/office/drawing/2014/main" id="{D92D4BD6-C3A8-77A7-DEFE-892B0179BD7C}"/>
              </a:ext>
            </a:extLst>
          </p:cNvPr>
          <p:cNvSpPr txBox="1">
            <a:spLocks/>
          </p:cNvSpPr>
          <p:nvPr/>
        </p:nvSpPr>
        <p:spPr bwMode="black">
          <a:xfrm>
            <a:off x="504001" y="2009955"/>
            <a:ext cx="3420000" cy="3600000"/>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0"/>
              </a:spcBef>
              <a:spcAft>
                <a:spcPts val="600"/>
              </a:spcAft>
            </a:pPr>
            <a:r>
              <a:rPr lang="de-DE" sz="1200" b="1" dirty="0"/>
              <a:t>Barcode Scanning</a:t>
            </a:r>
          </a:p>
          <a:p>
            <a:pPr marL="285750" indent="-285750">
              <a:spcBef>
                <a:spcPts val="0"/>
              </a:spcBef>
              <a:spcAft>
                <a:spcPts val="600"/>
              </a:spcAft>
              <a:buFont typeface="Wingdings" panose="05000000000000000000" pitchFamily="2" charset="2"/>
              <a:buChar char="§"/>
            </a:pPr>
            <a:r>
              <a:rPr lang="de-DE" sz="1200" dirty="0"/>
              <a:t>Scan </a:t>
            </a:r>
            <a:r>
              <a:rPr lang="de-DE" sz="1200" dirty="0" err="1"/>
              <a:t>to</a:t>
            </a:r>
            <a:r>
              <a:rPr lang="de-DE" sz="1200" dirty="0"/>
              <a:t> </a:t>
            </a:r>
            <a:r>
              <a:rPr lang="de-DE" sz="1200" dirty="0" err="1"/>
              <a:t>add</a:t>
            </a:r>
            <a:r>
              <a:rPr lang="de-DE" sz="1200" dirty="0"/>
              <a:t> </a:t>
            </a:r>
            <a:r>
              <a:rPr lang="de-DE" sz="1200" dirty="0" err="1"/>
              <a:t>quantity</a:t>
            </a:r>
            <a:endParaRPr lang="de-DE" sz="1200" dirty="0"/>
          </a:p>
          <a:p>
            <a:pPr marL="285750" indent="-285750">
              <a:spcBef>
                <a:spcPts val="0"/>
              </a:spcBef>
              <a:spcAft>
                <a:spcPts val="600"/>
              </a:spcAft>
              <a:buFont typeface="Wingdings" panose="05000000000000000000" pitchFamily="2" charset="2"/>
              <a:buChar char="§"/>
            </a:pPr>
            <a:r>
              <a:rPr lang="de-DE" sz="1200" dirty="0"/>
              <a:t>Barcode Scan via Bluetooth </a:t>
            </a:r>
            <a:r>
              <a:rPr lang="de-DE" sz="1200" dirty="0" err="1"/>
              <a:t>keyboard</a:t>
            </a:r>
            <a:endParaRPr lang="de-DE" sz="1200" dirty="0"/>
          </a:p>
          <a:p>
            <a:pPr marL="285750" indent="-285750">
              <a:spcBef>
                <a:spcPts val="0"/>
              </a:spcBef>
              <a:spcAft>
                <a:spcPts val="600"/>
              </a:spcAft>
              <a:buFont typeface="Wingdings" panose="05000000000000000000" pitchFamily="2" charset="2"/>
              <a:buChar char="§"/>
            </a:pPr>
            <a:endParaRPr lang="de-DE" sz="1200" dirty="0"/>
          </a:p>
          <a:p>
            <a:pPr>
              <a:spcBef>
                <a:spcPts val="0"/>
              </a:spcBef>
              <a:spcAft>
                <a:spcPts val="600"/>
              </a:spcAft>
            </a:pPr>
            <a:r>
              <a:rPr lang="de-DE" sz="1200" b="1" dirty="0"/>
              <a:t>Batches and Serials</a:t>
            </a:r>
          </a:p>
          <a:p>
            <a:pPr marL="285750" indent="-285750">
              <a:spcBef>
                <a:spcPts val="0"/>
              </a:spcBef>
              <a:spcAft>
                <a:spcPts val="600"/>
              </a:spcAft>
              <a:buFont typeface="Wingdings" panose="05000000000000000000" pitchFamily="2" charset="2"/>
              <a:buChar char="§"/>
            </a:pPr>
            <a:r>
              <a:rPr lang="de-DE" sz="1200" dirty="0" err="1"/>
              <a:t>Make</a:t>
            </a:r>
            <a:r>
              <a:rPr lang="de-DE" sz="1200" dirty="0"/>
              <a:t> </a:t>
            </a:r>
            <a:r>
              <a:rPr lang="de-DE" sz="1200" dirty="0" err="1"/>
              <a:t>expiry</a:t>
            </a:r>
            <a:r>
              <a:rPr lang="de-DE" sz="1200" dirty="0"/>
              <a:t> date </a:t>
            </a:r>
            <a:r>
              <a:rPr lang="de-DE" sz="1200" dirty="0" err="1"/>
              <a:t>mandatory</a:t>
            </a:r>
            <a:endParaRPr lang="de-DE" sz="1200" dirty="0"/>
          </a:p>
          <a:p>
            <a:pPr marL="285750" indent="-285750">
              <a:spcBef>
                <a:spcPts val="0"/>
              </a:spcBef>
              <a:spcAft>
                <a:spcPts val="600"/>
              </a:spcAft>
              <a:buFont typeface="Wingdings" panose="05000000000000000000" pitchFamily="2" charset="2"/>
              <a:buChar char="§"/>
            </a:pPr>
            <a:r>
              <a:rPr lang="de-DE" sz="1200" dirty="0"/>
              <a:t>Batch </a:t>
            </a:r>
            <a:r>
              <a:rPr lang="de-DE" sz="1200" dirty="0" err="1"/>
              <a:t>number</a:t>
            </a:r>
            <a:r>
              <a:rPr lang="de-DE" sz="1200" dirty="0"/>
              <a:t> </a:t>
            </a:r>
            <a:r>
              <a:rPr lang="de-DE" sz="1200" dirty="0" err="1"/>
              <a:t>details</a:t>
            </a:r>
            <a:endParaRPr lang="de-DE" sz="1200" dirty="0"/>
          </a:p>
          <a:p>
            <a:pPr marL="285750" indent="-285750">
              <a:spcBef>
                <a:spcPts val="0"/>
              </a:spcBef>
              <a:spcAft>
                <a:spcPts val="600"/>
              </a:spcAft>
              <a:buFont typeface="Wingdings" panose="05000000000000000000" pitchFamily="2" charset="2"/>
              <a:buChar char="§"/>
            </a:pPr>
            <a:r>
              <a:rPr lang="de-DE" sz="1200" dirty="0"/>
              <a:t>Serial </a:t>
            </a:r>
            <a:r>
              <a:rPr lang="de-DE" sz="1200" dirty="0" err="1"/>
              <a:t>number</a:t>
            </a:r>
            <a:r>
              <a:rPr lang="de-DE" sz="1200" dirty="0"/>
              <a:t> </a:t>
            </a:r>
            <a:r>
              <a:rPr lang="de-DE" sz="1200" dirty="0" err="1"/>
              <a:t>details</a:t>
            </a:r>
            <a:endParaRPr lang="de-DE" sz="1200" dirty="0"/>
          </a:p>
          <a:p>
            <a:pPr marL="285750" indent="-285750">
              <a:spcBef>
                <a:spcPts val="0"/>
              </a:spcBef>
              <a:spcAft>
                <a:spcPts val="600"/>
              </a:spcAft>
              <a:buFont typeface="Wingdings" panose="05000000000000000000" pitchFamily="2" charset="2"/>
              <a:buChar char="§"/>
            </a:pPr>
            <a:r>
              <a:rPr lang="de-DE" sz="1200" dirty="0"/>
              <a:t>Global </a:t>
            </a:r>
            <a:r>
              <a:rPr lang="de-DE" sz="1200" dirty="0" err="1"/>
              <a:t>serials</a:t>
            </a:r>
            <a:endParaRPr lang="de-DE" sz="1200" dirty="0"/>
          </a:p>
        </p:txBody>
      </p:sp>
      <p:sp>
        <p:nvSpPr>
          <p:cNvPr id="10" name="Textplatzhalter 4">
            <a:extLst>
              <a:ext uri="{FF2B5EF4-FFF2-40B4-BE49-F238E27FC236}">
                <a16:creationId xmlns:a16="http://schemas.microsoft.com/office/drawing/2014/main" id="{AA0726A8-7975-05A2-B947-9EDAD70E5ABE}"/>
              </a:ext>
            </a:extLst>
          </p:cNvPr>
          <p:cNvSpPr txBox="1">
            <a:spLocks/>
          </p:cNvSpPr>
          <p:nvPr/>
        </p:nvSpPr>
        <p:spPr bwMode="black">
          <a:xfrm>
            <a:off x="8071340" y="2009954"/>
            <a:ext cx="3420000" cy="3600000"/>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0"/>
              </a:spcBef>
              <a:spcAft>
                <a:spcPts val="600"/>
              </a:spcAft>
            </a:pPr>
            <a:r>
              <a:rPr lang="de-DE" sz="1200" b="1" dirty="0"/>
              <a:t>Picking</a:t>
            </a:r>
          </a:p>
          <a:p>
            <a:pPr marL="285750" indent="-285750">
              <a:spcBef>
                <a:spcPts val="0"/>
              </a:spcBef>
              <a:spcAft>
                <a:spcPts val="600"/>
              </a:spcAft>
              <a:buFont typeface="Wingdings" panose="05000000000000000000" pitchFamily="2" charset="2"/>
              <a:buChar char="§"/>
            </a:pPr>
            <a:r>
              <a:rPr lang="de-DE" sz="1200" dirty="0"/>
              <a:t>Pick </a:t>
            </a:r>
            <a:r>
              <a:rPr lang="de-DE" sz="1200" dirty="0" err="1"/>
              <a:t>list</a:t>
            </a:r>
            <a:r>
              <a:rPr lang="de-DE" sz="1200" dirty="0"/>
              <a:t> </a:t>
            </a:r>
            <a:r>
              <a:rPr lang="de-DE" sz="1200" dirty="0" err="1"/>
              <a:t>lines</a:t>
            </a:r>
            <a:r>
              <a:rPr lang="de-DE" sz="1200" dirty="0"/>
              <a:t> in </a:t>
            </a:r>
            <a:r>
              <a:rPr lang="de-DE" sz="1200" dirty="0" err="1"/>
              <a:t>overview</a:t>
            </a:r>
            <a:endParaRPr lang="de-DE" sz="1200" dirty="0"/>
          </a:p>
          <a:p>
            <a:pPr marL="285750" indent="-285750">
              <a:spcBef>
                <a:spcPts val="0"/>
              </a:spcBef>
              <a:spcAft>
                <a:spcPts val="600"/>
              </a:spcAft>
              <a:buFont typeface="Wingdings" panose="05000000000000000000" pitchFamily="2" charset="2"/>
              <a:buChar char="§"/>
            </a:pPr>
            <a:r>
              <a:rPr lang="de-DE" sz="1200" dirty="0"/>
              <a:t>Quick </a:t>
            </a:r>
            <a:r>
              <a:rPr lang="de-DE" sz="1200" dirty="0" err="1"/>
              <a:t>picking</a:t>
            </a:r>
            <a:r>
              <a:rPr lang="de-DE" sz="1200" dirty="0"/>
              <a:t> </a:t>
            </a:r>
            <a:r>
              <a:rPr lang="de-DE" sz="1200" dirty="0" err="1"/>
              <a:t>workflow</a:t>
            </a:r>
            <a:endParaRPr lang="de-DE" sz="1200" dirty="0"/>
          </a:p>
          <a:p>
            <a:pPr marL="285750" indent="-285750">
              <a:spcBef>
                <a:spcPts val="0"/>
              </a:spcBef>
              <a:spcAft>
                <a:spcPts val="600"/>
              </a:spcAft>
              <a:buFont typeface="Wingdings" panose="05000000000000000000" pitchFamily="2" charset="2"/>
              <a:buChar char="§"/>
            </a:pPr>
            <a:endParaRPr lang="de-DE" sz="1200" dirty="0"/>
          </a:p>
          <a:p>
            <a:pPr>
              <a:spcBef>
                <a:spcPts val="0"/>
              </a:spcBef>
              <a:spcAft>
                <a:spcPts val="600"/>
              </a:spcAft>
            </a:pPr>
            <a:r>
              <a:rPr lang="de-DE" sz="1200" b="1" dirty="0" err="1"/>
              <a:t>Receipt</a:t>
            </a:r>
            <a:r>
              <a:rPr lang="de-DE" sz="1200" b="1" dirty="0"/>
              <a:t> </a:t>
            </a:r>
            <a:r>
              <a:rPr lang="de-DE" sz="1200" b="1" dirty="0" err="1"/>
              <a:t>from</a:t>
            </a:r>
            <a:r>
              <a:rPr lang="de-DE" sz="1200" b="1" dirty="0"/>
              <a:t> </a:t>
            </a:r>
            <a:r>
              <a:rPr lang="de-DE" sz="1200" b="1" dirty="0" err="1"/>
              <a:t>Production</a:t>
            </a:r>
            <a:endParaRPr lang="de-DE" sz="1200" b="1" dirty="0"/>
          </a:p>
          <a:p>
            <a:pPr marL="285750" indent="-285750">
              <a:spcBef>
                <a:spcPts val="0"/>
              </a:spcBef>
              <a:spcAft>
                <a:spcPts val="600"/>
              </a:spcAft>
              <a:buFont typeface="Wingdings" panose="05000000000000000000" pitchFamily="2" charset="2"/>
              <a:buChar char="§"/>
            </a:pPr>
            <a:r>
              <a:rPr lang="de-DE" sz="1200" dirty="0"/>
              <a:t>Dis-/</a:t>
            </a:r>
            <a:r>
              <a:rPr lang="de-DE" sz="1200" dirty="0" err="1"/>
              <a:t>allow</a:t>
            </a:r>
            <a:r>
              <a:rPr lang="de-DE" sz="1200" dirty="0"/>
              <a:t> </a:t>
            </a:r>
            <a:r>
              <a:rPr lang="de-DE" sz="1200" dirty="0" err="1"/>
              <a:t>closing</a:t>
            </a:r>
            <a:r>
              <a:rPr lang="de-DE" sz="1200" dirty="0"/>
              <a:t> </a:t>
            </a:r>
            <a:r>
              <a:rPr lang="de-DE" sz="1200" dirty="0" err="1"/>
              <a:t>of</a:t>
            </a:r>
            <a:r>
              <a:rPr lang="de-DE" sz="1200" dirty="0"/>
              <a:t> </a:t>
            </a:r>
            <a:r>
              <a:rPr lang="de-DE" sz="1200" dirty="0" err="1"/>
              <a:t>production</a:t>
            </a:r>
            <a:r>
              <a:rPr lang="de-DE" sz="1200" dirty="0"/>
              <a:t> </a:t>
            </a:r>
            <a:r>
              <a:rPr lang="de-DE" sz="1200" dirty="0" err="1"/>
              <a:t>orders</a:t>
            </a:r>
            <a:r>
              <a:rPr lang="de-DE" sz="1200" dirty="0"/>
              <a:t> </a:t>
            </a:r>
          </a:p>
        </p:txBody>
      </p:sp>
      <p:sp>
        <p:nvSpPr>
          <p:cNvPr id="16" name="Rectangle 54">
            <a:extLst>
              <a:ext uri="{FF2B5EF4-FFF2-40B4-BE49-F238E27FC236}">
                <a16:creationId xmlns:a16="http://schemas.microsoft.com/office/drawing/2014/main" id="{D538602B-B16E-E702-79F8-97B7A1F06D7C}"/>
              </a:ext>
            </a:extLst>
          </p:cNvPr>
          <p:cNvSpPr/>
          <p:nvPr/>
        </p:nvSpPr>
        <p:spPr bwMode="gray">
          <a:xfrm>
            <a:off x="4425993" y="42310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1905112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vider"/>
          <p:cNvSpPr>
            <a:spLocks noGrp="1"/>
          </p:cNvSpPr>
          <p:nvPr>
            <p:ph type="ctrTitle"/>
          </p:nvPr>
        </p:nvSpPr>
        <p:spPr bwMode="gray"/>
        <p:txBody>
          <a:bodyPr/>
          <a:lstStyle/>
          <a:p>
            <a:r>
              <a:rPr lang="en-US" dirty="0"/>
              <a:t>Quick</a:t>
            </a:r>
            <a:r>
              <a:rPr lang="en-US" dirty="0">
                <a:solidFill>
                  <a:srgbClr val="B31616"/>
                </a:solidFill>
              </a:rPr>
              <a:t> Facts</a:t>
            </a:r>
          </a:p>
        </p:txBody>
      </p:sp>
      <p:pic>
        <p:nvPicPr>
          <p:cNvPr id="7" name="Bildplatzhalter 6">
            <a:extLst>
              <a:ext uri="{FF2B5EF4-FFF2-40B4-BE49-F238E27FC236}">
                <a16:creationId xmlns:a16="http://schemas.microsoft.com/office/drawing/2014/main" id="{B82C7207-F570-2D07-5148-86C1C01B1B39}"/>
              </a:ext>
            </a:extLst>
          </p:cNvPr>
          <p:cNvPicPr>
            <a:picLocks noGrp="1" noChangeAspect="1"/>
          </p:cNvPicPr>
          <p:nvPr>
            <p:ph type="pic" sz="quarter" idx="12"/>
          </p:nvPr>
        </p:nvPicPr>
        <p:blipFill rotWithShape="1">
          <a:blip r:embed="rId2"/>
          <a:srcRect l="8" t="57804" r="-8"/>
          <a:stretch/>
        </p:blipFill>
        <p:spPr>
          <a:xfrm>
            <a:off x="1" y="3427200"/>
            <a:ext cx="12195175" cy="3430800"/>
          </a:xfrm>
        </p:spPr>
      </p:pic>
    </p:spTree>
    <p:extLst>
      <p:ext uri="{BB962C8B-B14F-4D97-AF65-F5344CB8AC3E}">
        <p14:creationId xmlns:p14="http://schemas.microsoft.com/office/powerpoint/2010/main" val="2334998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p:cNvSpPr>
            <a:spLocks noGrp="1"/>
          </p:cNvSpPr>
          <p:nvPr>
            <p:ph type="body" sz="quarter" idx="11"/>
          </p:nvPr>
        </p:nvSpPr>
        <p:spPr>
          <a:xfrm>
            <a:off x="5629275" y="1620000"/>
            <a:ext cx="6061202" cy="4716000"/>
          </a:xfrm>
        </p:spPr>
        <p:txBody>
          <a:bodyPr>
            <a:normAutofit/>
          </a:bodyPr>
          <a:lstStyle/>
          <a:p>
            <a:pPr marL="285750" indent="-285750">
              <a:lnSpc>
                <a:spcPct val="150000"/>
              </a:lnSpc>
              <a:buSzPct val="120000"/>
              <a:buFont typeface="Wingdings" panose="05000000000000000000" pitchFamily="2" charset="2"/>
              <a:buChar char="ü"/>
            </a:pPr>
            <a:r>
              <a:rPr lang="de-DE" sz="1200"/>
              <a:t>Batch </a:t>
            </a:r>
            <a:r>
              <a:rPr lang="de-DE" sz="1200" dirty="0"/>
              <a:t>and Serial Numbers</a:t>
            </a:r>
          </a:p>
          <a:p>
            <a:pPr marL="285750" indent="-285750">
              <a:lnSpc>
                <a:spcPct val="150000"/>
              </a:lnSpc>
              <a:buSzPct val="120000"/>
              <a:buFont typeface="Wingdings" panose="05000000000000000000" pitchFamily="2" charset="2"/>
              <a:buChar char="ü"/>
            </a:pPr>
            <a:r>
              <a:rPr lang="de-DE" sz="1200" dirty="0" err="1"/>
              <a:t>Quantity</a:t>
            </a:r>
            <a:r>
              <a:rPr lang="de-DE" sz="1200" dirty="0"/>
              <a:t> </a:t>
            </a:r>
            <a:r>
              <a:rPr lang="de-DE" sz="1200" dirty="0" err="1"/>
              <a:t>units</a:t>
            </a:r>
            <a:endParaRPr lang="de-DE" sz="1200" dirty="0"/>
          </a:p>
          <a:p>
            <a:pPr marL="285750" indent="-285750">
              <a:lnSpc>
                <a:spcPct val="150000"/>
              </a:lnSpc>
              <a:buSzPct val="120000"/>
              <a:buFont typeface="Wingdings" panose="05000000000000000000" pitchFamily="2" charset="2"/>
              <a:buChar char="ü"/>
            </a:pPr>
            <a:r>
              <a:rPr lang="de-DE" sz="1200" dirty="0"/>
              <a:t>GS1 </a:t>
            </a:r>
            <a:r>
              <a:rPr lang="de-DE" sz="1200" dirty="0" err="1"/>
              <a:t>barcode</a:t>
            </a:r>
            <a:r>
              <a:rPr lang="de-DE" sz="1200" dirty="0"/>
              <a:t> </a:t>
            </a:r>
            <a:r>
              <a:rPr lang="de-DE" sz="1200" dirty="0" err="1"/>
              <a:t>standard</a:t>
            </a:r>
            <a:endParaRPr lang="de-DE" sz="1200" dirty="0"/>
          </a:p>
          <a:p>
            <a:pPr marL="285750" indent="-285750">
              <a:lnSpc>
                <a:spcPct val="150000"/>
              </a:lnSpc>
              <a:buSzPct val="120000"/>
              <a:buFont typeface="Wingdings" panose="05000000000000000000" pitchFamily="2" charset="2"/>
              <a:buChar char="ü"/>
            </a:pPr>
            <a:r>
              <a:rPr lang="de-DE" sz="1200" dirty="0" err="1"/>
              <a:t>Photo</a:t>
            </a:r>
            <a:r>
              <a:rPr lang="de-DE" sz="1200" dirty="0"/>
              <a:t> </a:t>
            </a:r>
            <a:r>
              <a:rPr lang="de-DE" sz="1200" dirty="0" err="1"/>
              <a:t>attachement</a:t>
            </a:r>
            <a:r>
              <a:rPr lang="de-DE" sz="1200" dirty="0"/>
              <a:t> </a:t>
            </a:r>
            <a:r>
              <a:rPr lang="de-DE" sz="1200" dirty="0" err="1"/>
              <a:t>function</a:t>
            </a:r>
            <a:r>
              <a:rPr lang="de-DE" sz="1200" dirty="0"/>
              <a:t> </a:t>
            </a:r>
          </a:p>
          <a:p>
            <a:pPr marL="285750" indent="-285750">
              <a:lnSpc>
                <a:spcPct val="150000"/>
              </a:lnSpc>
              <a:buSzPct val="120000"/>
              <a:buFont typeface="Wingdings" panose="05000000000000000000" pitchFamily="2" charset="2"/>
              <a:buChar char="ü"/>
            </a:pPr>
            <a:r>
              <a:rPr lang="de-DE" sz="1200" dirty="0"/>
              <a:t>Multi-client </a:t>
            </a:r>
            <a:r>
              <a:rPr lang="de-DE" sz="1200" dirty="0" err="1"/>
              <a:t>capable</a:t>
            </a:r>
            <a:endParaRPr lang="de-DE" sz="1200" dirty="0"/>
          </a:p>
          <a:p>
            <a:pPr marL="285750" indent="-285750">
              <a:lnSpc>
                <a:spcPct val="150000"/>
              </a:lnSpc>
              <a:buSzPct val="120000"/>
              <a:buFont typeface="Wingdings" panose="05000000000000000000" pitchFamily="2" charset="2"/>
              <a:buChar char="ü"/>
            </a:pPr>
            <a:r>
              <a:rPr lang="de-DE" sz="1200" dirty="0" err="1"/>
              <a:t>Supported</a:t>
            </a:r>
            <a:r>
              <a:rPr lang="de-DE" sz="1200" dirty="0"/>
              <a:t> </a:t>
            </a:r>
            <a:r>
              <a:rPr lang="de-DE" sz="1200" dirty="0" err="1"/>
              <a:t>hardware</a:t>
            </a:r>
            <a:r>
              <a:rPr lang="de-DE" sz="1200" dirty="0"/>
              <a:t>: Honeywell, Panasonic, Zebra, etc.</a:t>
            </a:r>
          </a:p>
          <a:p>
            <a:pPr marL="285750" indent="-285750">
              <a:lnSpc>
                <a:spcPct val="150000"/>
              </a:lnSpc>
              <a:buSzPct val="120000"/>
              <a:buFont typeface="Wingdings" panose="05000000000000000000" pitchFamily="2" charset="2"/>
              <a:buChar char="ü"/>
            </a:pPr>
            <a:r>
              <a:rPr lang="de-DE" sz="1200" dirty="0"/>
              <a:t>Customer-</a:t>
            </a:r>
            <a:r>
              <a:rPr lang="de-DE" sz="1200" dirty="0" err="1"/>
              <a:t>specific</a:t>
            </a:r>
            <a:r>
              <a:rPr lang="de-DE" sz="1200" dirty="0"/>
              <a:t> </a:t>
            </a:r>
            <a:r>
              <a:rPr lang="de-DE" sz="1200" dirty="0" err="1"/>
              <a:t>special</a:t>
            </a:r>
            <a:r>
              <a:rPr lang="de-DE" sz="1200" dirty="0"/>
              <a:t> </a:t>
            </a:r>
            <a:r>
              <a:rPr lang="de-DE" sz="1200" dirty="0" err="1"/>
              <a:t>functions</a:t>
            </a:r>
            <a:r>
              <a:rPr lang="de-DE" sz="1200" dirty="0"/>
              <a:t> and </a:t>
            </a:r>
            <a:r>
              <a:rPr lang="de-DE" sz="1200" dirty="0" err="1"/>
              <a:t>branding</a:t>
            </a:r>
            <a:r>
              <a:rPr lang="de-DE" sz="1200" dirty="0"/>
              <a:t> </a:t>
            </a:r>
            <a:br>
              <a:rPr lang="de-DE" sz="1200" dirty="0"/>
            </a:br>
            <a:r>
              <a:rPr lang="de-DE" sz="1200" dirty="0"/>
              <a:t>e.g. recipe </a:t>
            </a:r>
            <a:r>
              <a:rPr lang="de-DE" sz="1200" dirty="0" err="1"/>
              <a:t>production</a:t>
            </a:r>
            <a:r>
              <a:rPr lang="de-DE" sz="1200" dirty="0"/>
              <a:t>, </a:t>
            </a:r>
            <a:r>
              <a:rPr lang="de-DE" sz="1200" dirty="0" err="1"/>
              <a:t>cold</a:t>
            </a:r>
            <a:r>
              <a:rPr lang="de-DE" sz="1200" dirty="0"/>
              <a:t> </a:t>
            </a:r>
            <a:r>
              <a:rPr lang="de-DE" sz="1200" dirty="0" err="1"/>
              <a:t>store</a:t>
            </a:r>
            <a:r>
              <a:rPr lang="de-DE" sz="1200" dirty="0"/>
              <a:t> </a:t>
            </a:r>
            <a:r>
              <a:rPr lang="de-DE" sz="1200" dirty="0" err="1"/>
              <a:t>connection</a:t>
            </a:r>
            <a:r>
              <a:rPr lang="de-DE" sz="1200" dirty="0"/>
              <a:t> and </a:t>
            </a:r>
            <a:r>
              <a:rPr lang="de-DE" sz="1200" dirty="0" err="1"/>
              <a:t>scale</a:t>
            </a:r>
            <a:r>
              <a:rPr lang="de-DE" sz="1200" dirty="0"/>
              <a:t> </a:t>
            </a:r>
            <a:r>
              <a:rPr lang="de-DE" sz="1200" dirty="0" err="1"/>
              <a:t>connection</a:t>
            </a:r>
            <a:endParaRPr lang="de-DE" sz="1200" dirty="0"/>
          </a:p>
        </p:txBody>
      </p:sp>
      <p:sp>
        <p:nvSpPr>
          <p:cNvPr id="12" name="Textplatzhalter 11"/>
          <p:cNvSpPr>
            <a:spLocks noGrp="1"/>
          </p:cNvSpPr>
          <p:nvPr>
            <p:ph type="body" sz="quarter" idx="10"/>
          </p:nvPr>
        </p:nvSpPr>
        <p:spPr>
          <a:xfrm>
            <a:off x="504000" y="1620000"/>
            <a:ext cx="4725225" cy="4716000"/>
          </a:xfrm>
        </p:spPr>
        <p:txBody>
          <a:bodyPr>
            <a:normAutofit/>
          </a:bodyPr>
          <a:lstStyle/>
          <a:p>
            <a:pPr marL="285750" indent="-285750">
              <a:lnSpc>
                <a:spcPct val="150000"/>
              </a:lnSpc>
              <a:buSzPct val="120000"/>
              <a:buFont typeface="Wingdings" panose="05000000000000000000" pitchFamily="2" charset="2"/>
              <a:buChar char="ü"/>
            </a:pPr>
            <a:r>
              <a:rPr lang="de-DE" sz="1200" dirty="0" err="1"/>
              <a:t>Commissioning</a:t>
            </a:r>
            <a:r>
              <a:rPr lang="de-DE" sz="1200" dirty="0"/>
              <a:t> </a:t>
            </a:r>
            <a:r>
              <a:rPr lang="de-DE" sz="1200" dirty="0" err="1"/>
              <a:t>within</a:t>
            </a:r>
            <a:r>
              <a:rPr lang="de-DE" sz="1200" dirty="0"/>
              <a:t> </a:t>
            </a:r>
            <a:r>
              <a:rPr lang="de-DE" sz="1200" dirty="0" err="1"/>
              <a:t>one</a:t>
            </a:r>
            <a:r>
              <a:rPr lang="de-DE" sz="1200" dirty="0"/>
              <a:t> </a:t>
            </a:r>
            <a:r>
              <a:rPr lang="de-DE" sz="1200" dirty="0" err="1"/>
              <a:t>day</a:t>
            </a:r>
            <a:endParaRPr lang="de-DE" sz="1200" dirty="0"/>
          </a:p>
          <a:p>
            <a:pPr marL="285750" indent="-285750">
              <a:lnSpc>
                <a:spcPct val="150000"/>
              </a:lnSpc>
              <a:buSzPct val="120000"/>
              <a:buFont typeface="Wingdings" panose="05000000000000000000" pitchFamily="2" charset="2"/>
              <a:buChar char="ü"/>
            </a:pPr>
            <a:r>
              <a:rPr lang="de-DE" sz="1200" dirty="0"/>
              <a:t>Management </a:t>
            </a:r>
            <a:r>
              <a:rPr lang="de-DE" sz="1200" dirty="0" err="1"/>
              <a:t>of</a:t>
            </a:r>
            <a:r>
              <a:rPr lang="de-DE" sz="1200" dirty="0"/>
              <a:t> </a:t>
            </a:r>
            <a:r>
              <a:rPr lang="de-DE" sz="1200" dirty="0" err="1"/>
              <a:t>licenses</a:t>
            </a:r>
            <a:r>
              <a:rPr lang="de-DE" sz="1200" dirty="0"/>
              <a:t>, </a:t>
            </a:r>
            <a:r>
              <a:rPr lang="de-DE" sz="1200" dirty="0" err="1"/>
              <a:t>devices</a:t>
            </a:r>
            <a:r>
              <a:rPr lang="de-DE" sz="1200" dirty="0"/>
              <a:t>, </a:t>
            </a:r>
            <a:r>
              <a:rPr lang="de-DE" sz="1200" dirty="0" err="1"/>
              <a:t>users</a:t>
            </a:r>
            <a:endParaRPr lang="de-DE" sz="1200" dirty="0"/>
          </a:p>
          <a:p>
            <a:pPr marL="285750" indent="-285750">
              <a:lnSpc>
                <a:spcPct val="150000"/>
              </a:lnSpc>
              <a:buSzPct val="120000"/>
              <a:buFont typeface="Wingdings" panose="05000000000000000000" pitchFamily="2" charset="2"/>
              <a:buChar char="ü"/>
            </a:pPr>
            <a:r>
              <a:rPr lang="de-DE" sz="1200" dirty="0"/>
              <a:t>Lock/</a:t>
            </a:r>
            <a:r>
              <a:rPr lang="de-DE" sz="1200" dirty="0" err="1"/>
              <a:t>unlock</a:t>
            </a:r>
            <a:r>
              <a:rPr lang="de-DE" sz="1200" dirty="0"/>
              <a:t> </a:t>
            </a:r>
            <a:r>
              <a:rPr lang="de-DE" sz="1200" dirty="0" err="1"/>
              <a:t>modules</a:t>
            </a:r>
            <a:r>
              <a:rPr lang="de-DE" sz="1200" dirty="0"/>
              <a:t> per </a:t>
            </a:r>
            <a:r>
              <a:rPr lang="de-DE" sz="1200" dirty="0" err="1"/>
              <a:t>device</a:t>
            </a:r>
            <a:r>
              <a:rPr lang="de-DE" sz="1200" dirty="0"/>
              <a:t>/</a:t>
            </a:r>
            <a:r>
              <a:rPr lang="de-DE" sz="1200" dirty="0" err="1"/>
              <a:t>user</a:t>
            </a:r>
            <a:endParaRPr lang="de-DE" sz="1200" dirty="0"/>
          </a:p>
          <a:p>
            <a:pPr marL="285750" indent="-285750">
              <a:lnSpc>
                <a:spcPct val="150000"/>
              </a:lnSpc>
              <a:buSzPct val="120000"/>
              <a:buFont typeface="Wingdings" panose="05000000000000000000" pitchFamily="2" charset="2"/>
              <a:buChar char="ü"/>
            </a:pPr>
            <a:r>
              <a:rPr lang="de-DE" sz="1200" dirty="0"/>
              <a:t>Android </a:t>
            </a:r>
            <a:r>
              <a:rPr lang="de-DE" sz="1200" dirty="0" err="1"/>
              <a:t>barcode</a:t>
            </a:r>
            <a:r>
              <a:rPr lang="de-DE" sz="1200" dirty="0"/>
              <a:t> </a:t>
            </a:r>
            <a:r>
              <a:rPr lang="de-DE" sz="1200" dirty="0" err="1"/>
              <a:t>scanner</a:t>
            </a:r>
            <a:r>
              <a:rPr lang="de-DE" sz="1200" dirty="0"/>
              <a:t> </a:t>
            </a:r>
            <a:r>
              <a:rPr lang="de-DE" sz="1200" dirty="0" err="1"/>
              <a:t>supported</a:t>
            </a:r>
            <a:endParaRPr lang="de-DE" sz="1200" dirty="0"/>
          </a:p>
          <a:p>
            <a:pPr marL="285750" indent="-285750">
              <a:lnSpc>
                <a:spcPct val="150000"/>
              </a:lnSpc>
              <a:buSzPct val="120000"/>
              <a:buFont typeface="Wingdings" panose="05000000000000000000" pitchFamily="2" charset="2"/>
              <a:buChar char="ü"/>
            </a:pPr>
            <a:r>
              <a:rPr lang="de-DE" sz="1200" dirty="0"/>
              <a:t>Barcode </a:t>
            </a:r>
            <a:r>
              <a:rPr lang="de-DE" sz="1200" dirty="0" err="1"/>
              <a:t>scan</a:t>
            </a:r>
            <a:r>
              <a:rPr lang="de-DE" sz="1200" dirty="0"/>
              <a:t> </a:t>
            </a:r>
            <a:r>
              <a:rPr lang="de-DE" sz="1200" dirty="0" err="1"/>
              <a:t>with</a:t>
            </a:r>
            <a:r>
              <a:rPr lang="de-DE" sz="1200" dirty="0"/>
              <a:t> </a:t>
            </a:r>
            <a:r>
              <a:rPr lang="de-DE" sz="1200" dirty="0" err="1"/>
              <a:t>smartphone</a:t>
            </a:r>
            <a:r>
              <a:rPr lang="de-DE" sz="1200" dirty="0"/>
              <a:t> </a:t>
            </a:r>
            <a:r>
              <a:rPr lang="de-DE" sz="1200" dirty="0" err="1"/>
              <a:t>camera</a:t>
            </a:r>
            <a:endParaRPr lang="de-DE" sz="1200" dirty="0"/>
          </a:p>
          <a:p>
            <a:pPr marL="285750" indent="-285750">
              <a:lnSpc>
                <a:spcPct val="150000"/>
              </a:lnSpc>
              <a:buSzPct val="120000"/>
              <a:buFont typeface="Wingdings" panose="05000000000000000000" pitchFamily="2" charset="2"/>
              <a:buChar char="ü"/>
            </a:pPr>
            <a:r>
              <a:rPr lang="de-DE" sz="1200" dirty="0"/>
              <a:t>Dynamic </a:t>
            </a:r>
            <a:r>
              <a:rPr lang="de-DE" sz="1200" dirty="0" err="1"/>
              <a:t>search</a:t>
            </a:r>
            <a:r>
              <a:rPr lang="de-DE" sz="1200" dirty="0"/>
              <a:t> </a:t>
            </a:r>
            <a:r>
              <a:rPr lang="de-DE" sz="1200" dirty="0" err="1"/>
              <a:t>function</a:t>
            </a:r>
            <a:endParaRPr lang="de-DE" sz="1200" dirty="0"/>
          </a:p>
          <a:p>
            <a:pPr marL="285750" indent="-285750">
              <a:lnSpc>
                <a:spcPct val="150000"/>
              </a:lnSpc>
              <a:buSzPct val="120000"/>
              <a:buFont typeface="Wingdings" panose="05000000000000000000" pitchFamily="2" charset="2"/>
              <a:buChar char="ü"/>
            </a:pPr>
            <a:r>
              <a:rPr lang="de-DE" sz="1200" dirty="0"/>
              <a:t>Bin </a:t>
            </a:r>
            <a:r>
              <a:rPr lang="de-DE" sz="1200" dirty="0" err="1"/>
              <a:t>locations</a:t>
            </a:r>
            <a:r>
              <a:rPr lang="de-DE" sz="1200" dirty="0"/>
              <a:t> </a:t>
            </a:r>
            <a:r>
              <a:rPr lang="de-DE" sz="1200" dirty="0" err="1"/>
              <a:t>supported</a:t>
            </a:r>
            <a:endParaRPr lang="de-DE" sz="1200" dirty="0"/>
          </a:p>
          <a:p>
            <a:pPr marL="285750" indent="-285750">
              <a:lnSpc>
                <a:spcPct val="150000"/>
              </a:lnSpc>
              <a:buSzPct val="120000"/>
              <a:buFont typeface="Wingdings" panose="05000000000000000000" pitchFamily="2" charset="2"/>
              <a:buChar char="ü"/>
            </a:pPr>
            <a:r>
              <a:rPr lang="de-DE" sz="1200" dirty="0" err="1"/>
              <a:t>Available</a:t>
            </a:r>
            <a:r>
              <a:rPr lang="de-DE" sz="1200" dirty="0"/>
              <a:t> in German, English, Turkish, </a:t>
            </a:r>
            <a:r>
              <a:rPr lang="de-DE" sz="1200" dirty="0" err="1"/>
              <a:t>Spanish</a:t>
            </a:r>
            <a:r>
              <a:rPr lang="de-DE" sz="1200" dirty="0"/>
              <a:t>, </a:t>
            </a:r>
            <a:r>
              <a:rPr lang="de-DE" sz="1200" dirty="0" err="1"/>
              <a:t>Polish</a:t>
            </a:r>
            <a:r>
              <a:rPr lang="de-DE" sz="1200" dirty="0"/>
              <a:t> and French</a:t>
            </a:r>
          </a:p>
        </p:txBody>
      </p:sp>
      <p:sp>
        <p:nvSpPr>
          <p:cNvPr id="4" name="Titel 3"/>
          <p:cNvSpPr>
            <a:spLocks noGrp="1"/>
          </p:cNvSpPr>
          <p:nvPr>
            <p:ph type="title"/>
          </p:nvPr>
        </p:nvSpPr>
        <p:spPr/>
        <p:txBody>
          <a:bodyPr/>
          <a:lstStyle/>
          <a:p>
            <a:r>
              <a:rPr lang="de-DE" dirty="0"/>
              <a:t>Benefits </a:t>
            </a:r>
            <a:r>
              <a:rPr lang="de-DE" dirty="0">
                <a:solidFill>
                  <a:srgbClr val="B31616"/>
                </a:solidFill>
              </a:rPr>
              <a:t>at a </a:t>
            </a:r>
            <a:r>
              <a:rPr lang="de-DE" dirty="0" err="1">
                <a:solidFill>
                  <a:srgbClr val="B31616"/>
                </a:solidFill>
              </a:rPr>
              <a:t>Glance</a:t>
            </a:r>
            <a:endParaRPr lang="de-DE" dirty="0">
              <a:solidFill>
                <a:srgbClr val="B31616"/>
              </a:solidFill>
            </a:endParaRPr>
          </a:p>
        </p:txBody>
      </p:sp>
      <p:sp>
        <p:nvSpPr>
          <p:cNvPr id="9" name="Rectangle 54"/>
          <p:cNvSpPr/>
          <p:nvPr/>
        </p:nvSpPr>
        <p:spPr bwMode="gray">
          <a:xfrm>
            <a:off x="6371776" y="419502"/>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152430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1"/>
          </p:nvPr>
        </p:nvSpPr>
        <p:spPr>
          <a:xfrm>
            <a:off x="618298" y="2680723"/>
            <a:ext cx="5112000" cy="3321271"/>
          </a:xfrm>
        </p:spPr>
        <p:txBody>
          <a:bodyPr>
            <a:normAutofit/>
          </a:bodyPr>
          <a:lstStyle/>
          <a:p>
            <a:pPr>
              <a:lnSpc>
                <a:spcPct val="150000"/>
              </a:lnSpc>
            </a:pPr>
            <a:r>
              <a:rPr lang="en-US" sz="1400" dirty="0"/>
              <a:t>See for yourself how you can work with </a:t>
            </a:r>
            <a:r>
              <a:rPr lang="en-US" sz="1400" dirty="0" err="1"/>
              <a:t>COBI.wms</a:t>
            </a:r>
            <a:r>
              <a:rPr lang="en-US" sz="1400" dirty="0"/>
              <a:t> to structure your warehouse logistics and mobilize them.</a:t>
            </a:r>
            <a:r>
              <a:rPr lang="de-DE" sz="1400" dirty="0"/>
              <a:t> 			</a:t>
            </a:r>
          </a:p>
          <a:p>
            <a:pPr>
              <a:lnSpc>
                <a:spcPct val="150000"/>
              </a:lnSpc>
            </a:pPr>
            <a:r>
              <a:rPr lang="de-DE" sz="1400" dirty="0"/>
              <a:t>		</a:t>
            </a:r>
            <a:r>
              <a:rPr lang="de-DE" sz="1400" dirty="0" err="1">
                <a:hlinkClick r:id="rId2"/>
              </a:rPr>
              <a:t>Documentation</a:t>
            </a:r>
            <a:endParaRPr lang="de-DE" sz="1400" dirty="0"/>
          </a:p>
          <a:p>
            <a:pPr>
              <a:lnSpc>
                <a:spcPct val="150000"/>
              </a:lnSpc>
            </a:pPr>
            <a:r>
              <a:rPr lang="de-DE" sz="1400" dirty="0"/>
              <a:t>		</a:t>
            </a:r>
            <a:r>
              <a:rPr lang="de-DE" sz="1400" dirty="0">
                <a:hlinkClick r:id="rId3"/>
              </a:rPr>
              <a:t>Google Play Store</a:t>
            </a:r>
            <a:endParaRPr lang="de-DE" sz="1400" dirty="0"/>
          </a:p>
          <a:p>
            <a:pPr>
              <a:lnSpc>
                <a:spcPct val="150000"/>
              </a:lnSpc>
            </a:pPr>
            <a:r>
              <a:rPr lang="de-DE" sz="1400" dirty="0"/>
              <a:t>		</a:t>
            </a:r>
            <a:r>
              <a:rPr lang="de-DE" sz="1400" dirty="0">
                <a:hlinkClick r:id="rId4"/>
              </a:rPr>
              <a:t>www.cobisoft.de/en </a:t>
            </a:r>
            <a:endParaRPr lang="de-DE" sz="1400" dirty="0"/>
          </a:p>
          <a:p>
            <a:pPr marL="0" lvl="1" indent="0">
              <a:lnSpc>
                <a:spcPct val="150000"/>
              </a:lnSpc>
              <a:buNone/>
            </a:pPr>
            <a:r>
              <a:rPr lang="de-DE" sz="1400" dirty="0"/>
              <a:t>		</a:t>
            </a:r>
          </a:p>
          <a:p>
            <a:pPr>
              <a:lnSpc>
                <a:spcPct val="150000"/>
              </a:lnSpc>
            </a:pPr>
            <a:endParaRPr lang="de-DE" sz="1400" dirty="0"/>
          </a:p>
        </p:txBody>
      </p:sp>
      <p:pic>
        <p:nvPicPr>
          <p:cNvPr id="8" name="Grafik 7" descr="Bildschirmausschnit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230" y="3515123"/>
            <a:ext cx="1237693" cy="1228724"/>
          </a:xfrm>
          <a:prstGeom prst="rect">
            <a:avLst/>
          </a:prstGeom>
        </p:spPr>
      </p:pic>
      <p:pic>
        <p:nvPicPr>
          <p:cNvPr id="3" name="Bildplatzhalter 2"/>
          <p:cNvPicPr>
            <a:picLocks noGrp="1" noChangeAspect="1"/>
          </p:cNvPicPr>
          <p:nvPr>
            <p:ph type="pic" sz="quarter" idx="10"/>
          </p:nvPr>
        </p:nvPicPr>
        <p:blipFill rotWithShape="1">
          <a:blip r:embed="rId6">
            <a:extLst>
              <a:ext uri="{28A0092B-C50C-407E-A947-70E740481C1C}">
                <a14:useLocalDpi xmlns:a14="http://schemas.microsoft.com/office/drawing/2010/main" val="0"/>
              </a:ext>
            </a:extLst>
          </a:blip>
          <a:srcRect l="127" t="-171" r="40657" b="171"/>
          <a:stretch/>
        </p:blipFill>
        <p:spPr>
          <a:xfrm>
            <a:off x="6097588" y="-11724"/>
            <a:ext cx="6097587" cy="6869723"/>
          </a:xfrm>
        </p:spPr>
      </p:pic>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141" y="4942821"/>
            <a:ext cx="1219871" cy="358337"/>
          </a:xfrm>
          <a:prstGeom prst="rect">
            <a:avLst/>
          </a:prstGeom>
        </p:spPr>
      </p:pic>
      <p:sp>
        <p:nvSpPr>
          <p:cNvPr id="10" name="Titel 3">
            <a:extLst>
              <a:ext uri="{FF2B5EF4-FFF2-40B4-BE49-F238E27FC236}">
                <a16:creationId xmlns:a16="http://schemas.microsoft.com/office/drawing/2014/main" id="{F1AB4BCF-B254-27F2-D9C2-9AB9871FC04E}"/>
              </a:ext>
            </a:extLst>
          </p:cNvPr>
          <p:cNvSpPr txBox="1">
            <a:spLocks/>
          </p:cNvSpPr>
          <p:nvPr/>
        </p:nvSpPr>
        <p:spPr bwMode="black">
          <a:xfrm>
            <a:off x="618300" y="1902927"/>
            <a:ext cx="5111999"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de-DE" dirty="0" err="1"/>
              <a:t>Learn</a:t>
            </a:r>
            <a:r>
              <a:rPr lang="de-DE" dirty="0"/>
              <a:t> </a:t>
            </a:r>
            <a:r>
              <a:rPr lang="de-DE" dirty="0">
                <a:solidFill>
                  <a:srgbClr val="B31616"/>
                </a:solidFill>
              </a:rPr>
              <a:t>More</a:t>
            </a:r>
          </a:p>
        </p:txBody>
      </p:sp>
      <p:sp>
        <p:nvSpPr>
          <p:cNvPr id="9" name="Eine Ecke des Rechtecks schneiden 6">
            <a:extLst>
              <a:ext uri="{FF2B5EF4-FFF2-40B4-BE49-F238E27FC236}">
                <a16:creationId xmlns:a16="http://schemas.microsoft.com/office/drawing/2014/main" id="{317D464A-6AE8-1747-AA53-D86AC36D8312}"/>
              </a:ext>
            </a:extLst>
          </p:cNvPr>
          <p:cNvSpPr/>
          <p:nvPr/>
        </p:nvSpPr>
        <p:spPr>
          <a:xfrm flipH="1">
            <a:off x="11443252" y="6393706"/>
            <a:ext cx="748748" cy="464293"/>
          </a:xfrm>
          <a:prstGeom prst="snip1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AC774C0F-9F85-BF3D-B5E7-710138592632}"/>
              </a:ext>
            </a:extLst>
          </p:cNvPr>
          <p:cNvSpPr/>
          <p:nvPr/>
        </p:nvSpPr>
        <p:spPr>
          <a:xfrm>
            <a:off x="11655288" y="6523499"/>
            <a:ext cx="445630" cy="230832"/>
          </a:xfrm>
          <a:prstGeom prst="rect">
            <a:avLst/>
          </a:prstGeom>
        </p:spPr>
        <p:txBody>
          <a:bodyPr wrap="square">
            <a:spAutoFit/>
          </a:bodyPr>
          <a:lstStyle/>
          <a:p>
            <a:fld id="{57A9F224-05D2-4519-A791-A0B48FD35C47}" type="slidenum">
              <a:rPr lang="de-DE" sz="900" smtClean="0">
                <a:solidFill>
                  <a:schemeClr val="bg1"/>
                </a:solidFill>
              </a:rPr>
              <a:pPr/>
              <a:t>28</a:t>
            </a:fld>
            <a:endParaRPr lang="de-DE" sz="1600" dirty="0">
              <a:solidFill>
                <a:schemeClr val="bg1"/>
              </a:solidFill>
            </a:endParaRPr>
          </a:p>
        </p:txBody>
      </p:sp>
    </p:spTree>
    <p:extLst>
      <p:ext uri="{BB962C8B-B14F-4D97-AF65-F5344CB8AC3E}">
        <p14:creationId xmlns:p14="http://schemas.microsoft.com/office/powerpoint/2010/main" val="2138711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508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504000" y="1917614"/>
            <a:ext cx="5351225" cy="3357742"/>
          </a:xfrm>
        </p:spPr>
        <p:txBody>
          <a:bodyPr>
            <a:normAutofit/>
          </a:bodyPr>
          <a:lstStyle/>
          <a:p>
            <a:pPr algn="just">
              <a:lnSpc>
                <a:spcPct val="150000"/>
              </a:lnSpc>
            </a:pPr>
            <a:r>
              <a:rPr lang="en-US" sz="1200" dirty="0"/>
              <a:t>In today’s fast paced and ever changing business world, the warehouse needs to connect into many other departments of the business to provide critical information in real time so that you can extract insights to meet customer demand and expectations.</a:t>
            </a:r>
          </a:p>
          <a:p>
            <a:pPr algn="just">
              <a:lnSpc>
                <a:spcPct val="150000"/>
              </a:lnSpc>
            </a:pPr>
            <a:r>
              <a:rPr lang="en-US" sz="1200" dirty="0" err="1"/>
              <a:t>COBI.wms</a:t>
            </a:r>
            <a:r>
              <a:rPr lang="en-US" sz="1200" dirty="0"/>
              <a:t> contains fully integrated functions for modern warehouse logistics in SAP Business One. It also has a multilingual user interface and can be used internationally.</a:t>
            </a:r>
            <a:endParaRPr lang="de-DE" sz="1200" dirty="0"/>
          </a:p>
        </p:txBody>
      </p:sp>
      <p:sp>
        <p:nvSpPr>
          <p:cNvPr id="3" name="Titel 2"/>
          <p:cNvSpPr>
            <a:spLocks noGrp="1"/>
          </p:cNvSpPr>
          <p:nvPr>
            <p:ph type="title"/>
          </p:nvPr>
        </p:nvSpPr>
        <p:spPr/>
        <p:txBody>
          <a:bodyPr/>
          <a:lstStyle/>
          <a:p>
            <a:r>
              <a:rPr lang="de-DE" dirty="0" err="1"/>
              <a:t>Make</a:t>
            </a:r>
            <a:r>
              <a:rPr lang="de-DE" dirty="0"/>
              <a:t> </a:t>
            </a:r>
            <a:r>
              <a:rPr lang="de-DE" dirty="0" err="1"/>
              <a:t>it</a:t>
            </a:r>
            <a:r>
              <a:rPr lang="de-DE" dirty="0"/>
              <a:t> Simple </a:t>
            </a:r>
            <a:r>
              <a:rPr lang="de-DE" dirty="0" err="1"/>
              <a:t>with</a:t>
            </a:r>
            <a:r>
              <a:rPr lang="de-DE" dirty="0"/>
              <a:t> </a:t>
            </a:r>
            <a:r>
              <a:rPr lang="de-DE" dirty="0" err="1">
                <a:solidFill>
                  <a:srgbClr val="B31616"/>
                </a:solidFill>
              </a:rPr>
              <a:t>Full</a:t>
            </a:r>
            <a:r>
              <a:rPr lang="de-DE" dirty="0">
                <a:solidFill>
                  <a:srgbClr val="B31616"/>
                </a:solidFill>
              </a:rPr>
              <a:t> Integration</a:t>
            </a:r>
          </a:p>
        </p:txBody>
      </p:sp>
      <p:sp>
        <p:nvSpPr>
          <p:cNvPr id="8" name="Rectangle 54"/>
          <p:cNvSpPr/>
          <p:nvPr/>
        </p:nvSpPr>
        <p:spPr bwMode="gray">
          <a:xfrm>
            <a:off x="2459926" y="419889"/>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grpSp>
        <p:nvGrpSpPr>
          <p:cNvPr id="28" name="Gruppieren 27"/>
          <p:cNvGrpSpPr/>
          <p:nvPr/>
        </p:nvGrpSpPr>
        <p:grpSpPr>
          <a:xfrm>
            <a:off x="6621865" y="4672872"/>
            <a:ext cx="4843568" cy="731804"/>
            <a:chOff x="940338" y="4333875"/>
            <a:chExt cx="8341233" cy="1260257"/>
          </a:xfrm>
        </p:grpSpPr>
        <p:pic>
          <p:nvPicPr>
            <p:cNvPr id="9" name="Grafik 8"/>
            <p:cNvPicPr>
              <a:picLocks noChangeAspect="1"/>
            </p:cNvPicPr>
            <p:nvPr/>
          </p:nvPicPr>
          <p:blipFill rotWithShape="1">
            <a:blip r:embed="rId2">
              <a:extLst>
                <a:ext uri="{28A0092B-C50C-407E-A947-70E740481C1C}">
                  <a14:useLocalDpi xmlns:a14="http://schemas.microsoft.com/office/drawing/2010/main" val="0"/>
                </a:ext>
              </a:extLst>
            </a:blip>
            <a:srcRect r="-4934"/>
            <a:stretch/>
          </p:blipFill>
          <p:spPr>
            <a:xfrm>
              <a:off x="1103058" y="4333875"/>
              <a:ext cx="1430224" cy="376237"/>
            </a:xfrm>
            <a:prstGeom prst="rect">
              <a:avLst/>
            </a:prstGeom>
          </p:spPr>
        </p:pic>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t="-1" r="-4011" b="-14914"/>
            <a:stretch/>
          </p:blipFill>
          <p:spPr>
            <a:xfrm>
              <a:off x="940338" y="5148720"/>
              <a:ext cx="1592946" cy="445412"/>
            </a:xfrm>
            <a:prstGeom prst="rect">
              <a:avLst/>
            </a:prstGeom>
          </p:spPr>
        </p:pic>
        <p:pic>
          <p:nvPicPr>
            <p:cNvPr id="11" name="Grafik 10"/>
            <p:cNvPicPr>
              <a:picLocks noChangeAspect="1"/>
            </p:cNvPicPr>
            <p:nvPr/>
          </p:nvPicPr>
          <p:blipFill rotWithShape="1">
            <a:blip r:embed="rId4">
              <a:extLst>
                <a:ext uri="{28A0092B-C50C-407E-A947-70E740481C1C}">
                  <a14:useLocalDpi xmlns:a14="http://schemas.microsoft.com/office/drawing/2010/main" val="0"/>
                </a:ext>
              </a:extLst>
            </a:blip>
            <a:srcRect l="-3761" r="-1"/>
            <a:stretch/>
          </p:blipFill>
          <p:spPr>
            <a:xfrm>
              <a:off x="7264660" y="4752393"/>
              <a:ext cx="2016911" cy="391331"/>
            </a:xfrm>
            <a:prstGeom prst="rect">
              <a:avLst/>
            </a:prstGeom>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l="-3050" r="-3195"/>
            <a:stretch/>
          </p:blipFill>
          <p:spPr>
            <a:xfrm>
              <a:off x="4682129" y="4764966"/>
              <a:ext cx="1742032" cy="366184"/>
            </a:xfrm>
            <a:prstGeom prst="rect">
              <a:avLst/>
            </a:prstGeom>
          </p:spPr>
        </p:pic>
        <p:cxnSp>
          <p:nvCxnSpPr>
            <p:cNvPr id="18" name="Gewinkelter Verbinder 17"/>
            <p:cNvCxnSpPr>
              <a:stCxn id="12" idx="1"/>
              <a:endCxn id="9" idx="3"/>
            </p:cNvCxnSpPr>
            <p:nvPr/>
          </p:nvCxnSpPr>
          <p:spPr>
            <a:xfrm rot="10800000">
              <a:off x="2533283" y="4521994"/>
              <a:ext cx="2148847" cy="426064"/>
            </a:xfrm>
            <a:prstGeom prst="bentConnector3">
              <a:avLst/>
            </a:prstGeom>
            <a:ln>
              <a:solidFill>
                <a:schemeClr val="bg1">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Gewinkelter Verbinder 19"/>
            <p:cNvCxnSpPr>
              <a:stCxn id="12" idx="1"/>
              <a:endCxn id="10" idx="3"/>
            </p:cNvCxnSpPr>
            <p:nvPr/>
          </p:nvCxnSpPr>
          <p:spPr>
            <a:xfrm rot="10800000" flipV="1">
              <a:off x="2533285" y="4948058"/>
              <a:ext cx="2148846" cy="423367"/>
            </a:xfrm>
            <a:prstGeom prst="bentConnector3">
              <a:avLst/>
            </a:prstGeom>
            <a:ln>
              <a:solidFill>
                <a:schemeClr val="bg1">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Gerader Verbinder 21"/>
            <p:cNvCxnSpPr>
              <a:stCxn id="12" idx="3"/>
              <a:endCxn id="11" idx="1"/>
            </p:cNvCxnSpPr>
            <p:nvPr/>
          </p:nvCxnSpPr>
          <p:spPr>
            <a:xfrm>
              <a:off x="6424161" y="4948058"/>
              <a:ext cx="840499" cy="1"/>
            </a:xfrm>
            <a:prstGeom prst="line">
              <a:avLst/>
            </a:prstGeom>
            <a:ln>
              <a:solidFill>
                <a:schemeClr val="bg1">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pic>
        <p:nvPicPr>
          <p:cNvPr id="29" name="Grafik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6782" y="1261695"/>
            <a:ext cx="3337182" cy="3214007"/>
          </a:xfrm>
          <a:prstGeom prst="rect">
            <a:avLst/>
          </a:prstGeom>
        </p:spPr>
      </p:pic>
      <p:pic>
        <p:nvPicPr>
          <p:cNvPr id="31" name="Grafik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6047" y="3209018"/>
            <a:ext cx="1345931" cy="1407772"/>
          </a:xfrm>
          <a:prstGeom prst="rect">
            <a:avLst/>
          </a:prstGeom>
        </p:spPr>
      </p:pic>
    </p:spTree>
    <p:extLst>
      <p:ext uri="{BB962C8B-B14F-4D97-AF65-F5344CB8AC3E}">
        <p14:creationId xmlns:p14="http://schemas.microsoft.com/office/powerpoint/2010/main" val="3687007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5231219" y="1691013"/>
            <a:ext cx="6459257" cy="4719312"/>
          </a:xfrm>
        </p:spPr>
        <p:txBody>
          <a:bodyPr>
            <a:normAutofit/>
          </a:bodyPr>
          <a:lstStyle/>
          <a:p>
            <a:pPr>
              <a:lnSpc>
                <a:spcPct val="150000"/>
              </a:lnSpc>
            </a:pPr>
            <a:r>
              <a:rPr lang="en-US" sz="1200" dirty="0"/>
              <a:t>The app is compatible both with Android-based as well as Bluetooth barcode scanners and standard Android smartphones and tablets. It comes with various standard modules that are equipped with innovative features. </a:t>
            </a:r>
          </a:p>
          <a:p>
            <a:pPr>
              <a:lnSpc>
                <a:spcPct val="150000"/>
              </a:lnSpc>
            </a:pPr>
            <a:r>
              <a:rPr lang="en-US" sz="1200" b="1" dirty="0"/>
              <a:t>Supported Android scanners and devices:</a:t>
            </a:r>
            <a:endParaRPr lang="en-US" sz="1200" dirty="0"/>
          </a:p>
          <a:p>
            <a:pPr marL="342900" indent="-342900">
              <a:buSzPct val="100000"/>
              <a:buFont typeface="Wingdings" panose="05000000000000000000" pitchFamily="2" charset="2"/>
              <a:buChar char="§"/>
            </a:pPr>
            <a:r>
              <a:rPr lang="en-US" sz="1200" dirty="0"/>
              <a:t>Honeywell</a:t>
            </a:r>
          </a:p>
          <a:p>
            <a:pPr marL="342900" indent="-342900">
              <a:buSzPct val="100000"/>
              <a:buFont typeface="Wingdings" panose="05000000000000000000" pitchFamily="2" charset="2"/>
              <a:buChar char="§"/>
            </a:pPr>
            <a:r>
              <a:rPr lang="en-US" sz="1200" dirty="0"/>
              <a:t>Zebra</a:t>
            </a:r>
          </a:p>
          <a:p>
            <a:pPr marL="342900" indent="-342900">
              <a:buSzPct val="100000"/>
              <a:buFont typeface="Wingdings" panose="05000000000000000000" pitchFamily="2" charset="2"/>
              <a:buChar char="§"/>
            </a:pPr>
            <a:r>
              <a:rPr lang="en-US" sz="1200" dirty="0"/>
              <a:t>Panasonic</a:t>
            </a:r>
          </a:p>
          <a:p>
            <a:pPr marL="342900" indent="-342900">
              <a:buSzPct val="100000"/>
              <a:buFont typeface="Wingdings" panose="05000000000000000000" pitchFamily="2" charset="2"/>
              <a:buChar char="§"/>
            </a:pPr>
            <a:r>
              <a:rPr lang="en-US" sz="1200" dirty="0" err="1"/>
              <a:t>DataLogic</a:t>
            </a:r>
            <a:endParaRPr lang="en-US" sz="1200" dirty="0"/>
          </a:p>
          <a:p>
            <a:pPr marL="342900" indent="-342900">
              <a:buSzPct val="100000"/>
              <a:buFont typeface="Wingdings" panose="05000000000000000000" pitchFamily="2" charset="2"/>
              <a:buChar char="§"/>
            </a:pPr>
            <a:r>
              <a:rPr lang="en-US" sz="1200" dirty="0"/>
              <a:t>Android Smartphones Version 8.1 and higher</a:t>
            </a:r>
          </a:p>
        </p:txBody>
      </p:sp>
      <p:sp>
        <p:nvSpPr>
          <p:cNvPr id="3" name="Titel 2"/>
          <p:cNvSpPr>
            <a:spLocks noGrp="1"/>
          </p:cNvSpPr>
          <p:nvPr>
            <p:ph type="title"/>
          </p:nvPr>
        </p:nvSpPr>
        <p:spPr/>
        <p:txBody>
          <a:bodyPr/>
          <a:lstStyle/>
          <a:p>
            <a:r>
              <a:rPr lang="de-DE" dirty="0" err="1"/>
              <a:t>Whatever</a:t>
            </a:r>
            <a:r>
              <a:rPr lang="de-DE" dirty="0"/>
              <a:t> </a:t>
            </a:r>
            <a:r>
              <a:rPr lang="de-DE" dirty="0" err="1"/>
              <a:t>your</a:t>
            </a:r>
            <a:r>
              <a:rPr lang="de-DE" dirty="0"/>
              <a:t> Device </a:t>
            </a:r>
            <a:r>
              <a:rPr lang="de-DE" dirty="0" err="1"/>
              <a:t>of</a:t>
            </a:r>
            <a:r>
              <a:rPr lang="de-DE" dirty="0"/>
              <a:t> Choice </a:t>
            </a:r>
            <a:r>
              <a:rPr lang="de-DE" dirty="0" err="1"/>
              <a:t>is</a:t>
            </a:r>
            <a:r>
              <a:rPr lang="de-DE" dirty="0"/>
              <a:t>, </a:t>
            </a:r>
            <a:r>
              <a:rPr lang="de-DE" dirty="0" err="1">
                <a:solidFill>
                  <a:srgbClr val="B31616"/>
                </a:solidFill>
              </a:rPr>
              <a:t>we‘ve</a:t>
            </a:r>
            <a:r>
              <a:rPr lang="de-DE" dirty="0">
                <a:solidFill>
                  <a:srgbClr val="B31616"/>
                </a:solidFill>
              </a:rPr>
              <a:t> </a:t>
            </a:r>
            <a:r>
              <a:rPr lang="de-DE" dirty="0" err="1">
                <a:solidFill>
                  <a:srgbClr val="B31616"/>
                </a:solidFill>
              </a:rPr>
              <a:t>got</a:t>
            </a:r>
            <a:r>
              <a:rPr lang="de-DE" dirty="0">
                <a:solidFill>
                  <a:srgbClr val="B31616"/>
                </a:solidFill>
              </a:rPr>
              <a:t> </a:t>
            </a:r>
            <a:r>
              <a:rPr lang="de-DE" dirty="0" err="1">
                <a:solidFill>
                  <a:srgbClr val="B31616"/>
                </a:solidFill>
              </a:rPr>
              <a:t>you</a:t>
            </a:r>
            <a:r>
              <a:rPr lang="de-DE" dirty="0">
                <a:solidFill>
                  <a:srgbClr val="B31616"/>
                </a:solidFill>
              </a:rPr>
              <a:t> </a:t>
            </a:r>
            <a:r>
              <a:rPr lang="de-DE" dirty="0" err="1">
                <a:solidFill>
                  <a:srgbClr val="B31616"/>
                </a:solidFill>
              </a:rPr>
              <a:t>Covered</a:t>
            </a:r>
            <a:endParaRPr lang="de-DE" dirty="0">
              <a:solidFill>
                <a:srgbClr val="B31616"/>
              </a:solidFill>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00" y="1691013"/>
            <a:ext cx="3972307" cy="3972307"/>
          </a:xfrm>
          <a:prstGeom prst="rect">
            <a:avLst/>
          </a:prstGeom>
        </p:spPr>
      </p:pic>
      <p:sp>
        <p:nvSpPr>
          <p:cNvPr id="13" name="Rectangle 54"/>
          <p:cNvSpPr/>
          <p:nvPr/>
        </p:nvSpPr>
        <p:spPr bwMode="gray">
          <a:xfrm>
            <a:off x="2459926" y="419889"/>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4293785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3"/>
          </p:nvPr>
        </p:nvSpPr>
        <p:spPr>
          <a:xfrm>
            <a:off x="8299277" y="3385004"/>
            <a:ext cx="3391200" cy="2115879"/>
          </a:xfrm>
        </p:spPr>
        <p:txBody>
          <a:bodyPr>
            <a:normAutofit/>
          </a:bodyPr>
          <a:lstStyle/>
          <a:p>
            <a:pPr>
              <a:lnSpc>
                <a:spcPct val="150000"/>
              </a:lnSpc>
            </a:pPr>
            <a:r>
              <a:rPr lang="en-US" sz="1200" dirty="0"/>
              <a:t>Offer your employees the opportunity to use business processes anywhere and anytime with the mobile device of their choice and automatically reduce downtime in your company.</a:t>
            </a:r>
            <a:endParaRPr lang="de-DE" sz="1200" dirty="0">
              <a:highlight>
                <a:srgbClr val="FFFF00"/>
              </a:highlight>
            </a:endParaRPr>
          </a:p>
        </p:txBody>
      </p:sp>
      <p:sp>
        <p:nvSpPr>
          <p:cNvPr id="8" name="Textplatzhalter 7"/>
          <p:cNvSpPr>
            <a:spLocks noGrp="1"/>
          </p:cNvSpPr>
          <p:nvPr>
            <p:ph type="body" sz="quarter" idx="15"/>
          </p:nvPr>
        </p:nvSpPr>
        <p:spPr>
          <a:xfrm>
            <a:off x="4401639" y="3385004"/>
            <a:ext cx="3186651" cy="2115879"/>
          </a:xfrm>
        </p:spPr>
        <p:txBody>
          <a:bodyPr>
            <a:normAutofit/>
          </a:bodyPr>
          <a:lstStyle/>
          <a:p>
            <a:pPr>
              <a:lnSpc>
                <a:spcPct val="150000"/>
              </a:lnSpc>
            </a:pPr>
            <a:r>
              <a:rPr lang="de-DE" sz="1200" dirty="0" err="1"/>
              <a:t>Achieve</a:t>
            </a:r>
            <a:r>
              <a:rPr lang="de-DE" sz="1200" dirty="0"/>
              <a:t> real-time </a:t>
            </a:r>
            <a:r>
              <a:rPr lang="de-DE" sz="1200" dirty="0" err="1"/>
              <a:t>synchronization</a:t>
            </a:r>
            <a:r>
              <a:rPr lang="de-DE" sz="1200" dirty="0"/>
              <a:t> </a:t>
            </a:r>
            <a:r>
              <a:rPr lang="de-DE" sz="1200" dirty="0" err="1"/>
              <a:t>of</a:t>
            </a:r>
            <a:r>
              <a:rPr lang="de-DE" sz="1200" dirty="0"/>
              <a:t> </a:t>
            </a:r>
            <a:r>
              <a:rPr lang="de-DE" sz="1200" dirty="0" err="1"/>
              <a:t>goods</a:t>
            </a:r>
            <a:r>
              <a:rPr lang="de-DE" sz="1200" dirty="0"/>
              <a:t> </a:t>
            </a:r>
            <a:r>
              <a:rPr lang="de-DE" sz="1200" dirty="0" err="1"/>
              <a:t>receipts</a:t>
            </a:r>
            <a:r>
              <a:rPr lang="de-DE" sz="1200" dirty="0"/>
              <a:t> and </a:t>
            </a:r>
            <a:r>
              <a:rPr lang="de-DE" sz="1200" dirty="0" err="1"/>
              <a:t>warehouse</a:t>
            </a:r>
            <a:r>
              <a:rPr lang="de-DE" sz="1200" dirty="0"/>
              <a:t> </a:t>
            </a:r>
            <a:r>
              <a:rPr lang="en-US" sz="1200" dirty="0"/>
              <a:t>inventory</a:t>
            </a:r>
            <a:r>
              <a:rPr lang="de-DE" sz="1200" dirty="0"/>
              <a:t>.</a:t>
            </a:r>
          </a:p>
          <a:p>
            <a:pPr>
              <a:lnSpc>
                <a:spcPct val="150000"/>
              </a:lnSpc>
            </a:pPr>
            <a:r>
              <a:rPr lang="de-DE" sz="1200" dirty="0"/>
              <a:t>Generate </a:t>
            </a:r>
            <a:r>
              <a:rPr lang="de-DE" sz="1200" dirty="0" err="1"/>
              <a:t>reports</a:t>
            </a:r>
            <a:r>
              <a:rPr lang="de-DE" sz="1200" dirty="0"/>
              <a:t> in SAP Business One </a:t>
            </a:r>
            <a:r>
              <a:rPr lang="de-DE" sz="1200" dirty="0" err="1"/>
              <a:t>with</a:t>
            </a:r>
            <a:r>
              <a:rPr lang="de-DE" sz="1200" dirty="0"/>
              <a:t> real-time </a:t>
            </a:r>
            <a:r>
              <a:rPr lang="de-DE" sz="1200" dirty="0" err="1"/>
              <a:t>data</a:t>
            </a:r>
            <a:r>
              <a:rPr lang="de-DE" sz="1200" dirty="0"/>
              <a:t> </a:t>
            </a:r>
            <a:r>
              <a:rPr lang="de-DE" sz="1200" dirty="0" err="1"/>
              <a:t>or</a:t>
            </a:r>
            <a:r>
              <a:rPr lang="de-DE" sz="1200" dirty="0"/>
              <a:t> monitor </a:t>
            </a:r>
            <a:r>
              <a:rPr lang="de-DE" sz="1200" dirty="0" err="1"/>
              <a:t>your</a:t>
            </a:r>
            <a:r>
              <a:rPr lang="de-DE" sz="1200" dirty="0"/>
              <a:t> stock and </a:t>
            </a:r>
            <a:r>
              <a:rPr lang="de-DE" sz="1200" dirty="0" err="1"/>
              <a:t>items</a:t>
            </a:r>
            <a:r>
              <a:rPr lang="de-DE" sz="1200" dirty="0"/>
              <a:t> on </a:t>
            </a:r>
            <a:r>
              <a:rPr lang="de-DE" sz="1200" dirty="0" err="1"/>
              <a:t>the</a:t>
            </a:r>
            <a:r>
              <a:rPr lang="de-DE" sz="1200" dirty="0"/>
              <a:t> </a:t>
            </a:r>
            <a:r>
              <a:rPr lang="de-DE" sz="1200" dirty="0" err="1"/>
              <a:t>go</a:t>
            </a:r>
            <a:r>
              <a:rPr lang="de-DE" sz="1200" dirty="0"/>
              <a:t> </a:t>
            </a:r>
            <a:r>
              <a:rPr lang="de-DE" sz="1200" dirty="0" err="1"/>
              <a:t>with</a:t>
            </a:r>
            <a:r>
              <a:rPr lang="de-DE" sz="1200" dirty="0"/>
              <a:t> </a:t>
            </a:r>
            <a:r>
              <a:rPr lang="de-DE" sz="1200" dirty="0" err="1"/>
              <a:t>the</a:t>
            </a:r>
            <a:r>
              <a:rPr lang="de-DE" sz="1200" dirty="0"/>
              <a:t> mobile COBI.wms </a:t>
            </a:r>
            <a:r>
              <a:rPr lang="de-DE" sz="1200" dirty="0" err="1"/>
              <a:t>app</a:t>
            </a:r>
            <a:r>
              <a:rPr lang="de-DE" sz="1200" dirty="0"/>
              <a:t>.</a:t>
            </a:r>
          </a:p>
        </p:txBody>
      </p:sp>
      <p:sp>
        <p:nvSpPr>
          <p:cNvPr id="4" name="Textplatzhalter 3"/>
          <p:cNvSpPr>
            <a:spLocks noGrp="1"/>
          </p:cNvSpPr>
          <p:nvPr>
            <p:ph type="body" sz="quarter" idx="10"/>
          </p:nvPr>
        </p:nvSpPr>
        <p:spPr>
          <a:xfrm>
            <a:off x="504000" y="3385004"/>
            <a:ext cx="3186651" cy="2115879"/>
          </a:xfrm>
        </p:spPr>
        <p:txBody>
          <a:bodyPr>
            <a:normAutofit/>
          </a:bodyPr>
          <a:lstStyle/>
          <a:p>
            <a:pPr>
              <a:lnSpc>
                <a:spcPct val="150000"/>
              </a:lnSpc>
            </a:pPr>
            <a:r>
              <a:rPr lang="de-DE" sz="1200" dirty="0" err="1"/>
              <a:t>Proactively</a:t>
            </a:r>
            <a:r>
              <a:rPr lang="de-DE" sz="1200" dirty="0"/>
              <a:t> </a:t>
            </a:r>
            <a:r>
              <a:rPr lang="de-DE" sz="1200" dirty="0" err="1"/>
              <a:t>meet</a:t>
            </a:r>
            <a:r>
              <a:rPr lang="de-DE" sz="1200" dirty="0"/>
              <a:t> </a:t>
            </a:r>
            <a:r>
              <a:rPr lang="de-DE" sz="1200" dirty="0" err="1"/>
              <a:t>your</a:t>
            </a:r>
            <a:r>
              <a:rPr lang="de-DE" sz="1200" dirty="0"/>
              <a:t> </a:t>
            </a:r>
            <a:r>
              <a:rPr lang="de-DE" sz="1200" dirty="0" err="1"/>
              <a:t>warehouse</a:t>
            </a:r>
            <a:r>
              <a:rPr lang="de-DE" sz="1200" dirty="0"/>
              <a:t> </a:t>
            </a:r>
            <a:r>
              <a:rPr lang="de-DE" sz="1200" dirty="0" err="1"/>
              <a:t>management</a:t>
            </a:r>
            <a:r>
              <a:rPr lang="de-DE" sz="1200" dirty="0"/>
              <a:t> </a:t>
            </a:r>
            <a:r>
              <a:rPr lang="de-DE" sz="1200" dirty="0" err="1"/>
              <a:t>demands</a:t>
            </a:r>
            <a:r>
              <a:rPr lang="de-DE" sz="1200" dirty="0"/>
              <a:t> </a:t>
            </a:r>
            <a:r>
              <a:rPr lang="de-DE" sz="1200" dirty="0" err="1"/>
              <a:t>and</a:t>
            </a:r>
            <a:r>
              <a:rPr lang="de-DE" sz="1200" dirty="0"/>
              <a:t> </a:t>
            </a:r>
            <a:r>
              <a:rPr lang="de-DE" sz="1200" dirty="0" err="1"/>
              <a:t>reduce</a:t>
            </a:r>
            <a:r>
              <a:rPr lang="de-DE" sz="1200" dirty="0"/>
              <a:t> </a:t>
            </a:r>
            <a:r>
              <a:rPr lang="de-DE" sz="1200" dirty="0" err="1"/>
              <a:t>errors</a:t>
            </a:r>
            <a:r>
              <a:rPr lang="de-DE" sz="1200" dirty="0"/>
              <a:t> </a:t>
            </a:r>
            <a:r>
              <a:rPr lang="de-DE" sz="1200" dirty="0" err="1"/>
              <a:t>and</a:t>
            </a:r>
            <a:r>
              <a:rPr lang="de-DE" sz="1200" dirty="0"/>
              <a:t> </a:t>
            </a:r>
            <a:r>
              <a:rPr lang="de-DE" sz="1200" dirty="0" err="1"/>
              <a:t>training</a:t>
            </a:r>
            <a:r>
              <a:rPr lang="de-DE" sz="1200" dirty="0"/>
              <a:t> </a:t>
            </a:r>
            <a:r>
              <a:rPr lang="de-DE" sz="1200" dirty="0" err="1"/>
              <a:t>costs</a:t>
            </a:r>
            <a:r>
              <a:rPr lang="de-DE" sz="1200" dirty="0"/>
              <a:t>. </a:t>
            </a:r>
          </a:p>
          <a:p>
            <a:pPr>
              <a:lnSpc>
                <a:spcPct val="150000"/>
              </a:lnSpc>
            </a:pPr>
            <a:r>
              <a:rPr lang="de-DE" sz="1200" dirty="0" err="1"/>
              <a:t>Improve</a:t>
            </a:r>
            <a:r>
              <a:rPr lang="de-DE" sz="1200" dirty="0"/>
              <a:t> </a:t>
            </a:r>
            <a:r>
              <a:rPr lang="de-DE" sz="1200" dirty="0" err="1"/>
              <a:t>your</a:t>
            </a:r>
            <a:r>
              <a:rPr lang="de-DE" sz="1200" dirty="0"/>
              <a:t> </a:t>
            </a:r>
            <a:r>
              <a:rPr lang="de-DE" sz="1200" dirty="0" err="1"/>
              <a:t>inventory</a:t>
            </a:r>
            <a:r>
              <a:rPr lang="de-DE" sz="1200" dirty="0"/>
              <a:t> and </a:t>
            </a:r>
            <a:r>
              <a:rPr lang="de-DE" sz="1200" dirty="0" err="1"/>
              <a:t>supply</a:t>
            </a:r>
            <a:r>
              <a:rPr lang="de-DE" sz="1200" dirty="0"/>
              <a:t> </a:t>
            </a:r>
            <a:r>
              <a:rPr lang="de-DE" sz="1200" dirty="0" err="1"/>
              <a:t>chain</a:t>
            </a:r>
            <a:r>
              <a:rPr lang="de-DE" sz="1200" dirty="0"/>
              <a:t> </a:t>
            </a:r>
            <a:r>
              <a:rPr lang="de-DE" sz="1200" dirty="0" err="1"/>
              <a:t>management</a:t>
            </a:r>
            <a:r>
              <a:rPr lang="de-DE" sz="1200" dirty="0"/>
              <a:t> </a:t>
            </a:r>
            <a:r>
              <a:rPr lang="de-DE" sz="1200" dirty="0" err="1"/>
              <a:t>by</a:t>
            </a:r>
            <a:r>
              <a:rPr lang="de-DE" sz="1200" dirty="0"/>
              <a:t> </a:t>
            </a:r>
            <a:r>
              <a:rPr lang="de-DE" sz="1200" dirty="0" err="1"/>
              <a:t>running</a:t>
            </a:r>
            <a:r>
              <a:rPr lang="de-DE" sz="1200" dirty="0"/>
              <a:t> </a:t>
            </a:r>
            <a:r>
              <a:rPr lang="en-US" sz="1200" dirty="0"/>
              <a:t>COBI</a:t>
            </a:r>
            <a:r>
              <a:rPr lang="de-DE" sz="1200" dirty="0"/>
              <a:t>.</a:t>
            </a:r>
            <a:r>
              <a:rPr lang="de-DE" sz="1200" dirty="0" err="1"/>
              <a:t>wms</a:t>
            </a:r>
            <a:r>
              <a:rPr lang="de-DE" sz="1200" dirty="0"/>
              <a:t> flexible, </a:t>
            </a:r>
            <a:r>
              <a:rPr lang="de-DE" sz="1200" dirty="0">
                <a:latin typeface="Arial" panose="020B0604020202020204" pitchFamily="34" charset="0"/>
                <a:cs typeface="Arial" panose="020B0604020202020204" pitchFamily="34" charset="0"/>
              </a:rPr>
              <a:t>mobile and </a:t>
            </a:r>
            <a:r>
              <a:rPr lang="de-DE" sz="1200" dirty="0"/>
              <a:t>fully </a:t>
            </a:r>
            <a:r>
              <a:rPr lang="de-DE" sz="1200" dirty="0" err="1"/>
              <a:t>integrated</a:t>
            </a:r>
            <a:r>
              <a:rPr lang="de-DE" sz="1200" dirty="0">
                <a:latin typeface="Arial" panose="020B0604020202020204" pitchFamily="34" charset="0"/>
                <a:cs typeface="Arial" panose="020B0604020202020204" pitchFamily="34" charset="0"/>
              </a:rPr>
              <a:t>.</a:t>
            </a:r>
          </a:p>
        </p:txBody>
      </p:sp>
      <p:sp>
        <p:nvSpPr>
          <p:cNvPr id="3" name="Titel 2"/>
          <p:cNvSpPr>
            <a:spLocks noGrp="1"/>
          </p:cNvSpPr>
          <p:nvPr>
            <p:ph type="title"/>
          </p:nvPr>
        </p:nvSpPr>
        <p:spPr/>
        <p:txBody>
          <a:bodyPr/>
          <a:lstStyle/>
          <a:p>
            <a:r>
              <a:rPr lang="de-DE" dirty="0"/>
              <a:t>Take Advantage </a:t>
            </a:r>
            <a:r>
              <a:rPr lang="de-DE" dirty="0" err="1"/>
              <a:t>of</a:t>
            </a:r>
            <a:r>
              <a:rPr lang="de-DE" dirty="0"/>
              <a:t> </a:t>
            </a:r>
            <a:r>
              <a:rPr lang="de-DE" dirty="0">
                <a:solidFill>
                  <a:srgbClr val="B31616"/>
                </a:solidFill>
              </a:rPr>
              <a:t>Extensive Mobile </a:t>
            </a:r>
            <a:r>
              <a:rPr lang="de-DE" dirty="0" err="1">
                <a:solidFill>
                  <a:srgbClr val="B31616"/>
                </a:solidFill>
              </a:rPr>
              <a:t>Functionality</a:t>
            </a:r>
            <a:endParaRPr lang="de-DE" dirty="0">
              <a:solidFill>
                <a:srgbClr val="B31616"/>
              </a:solidFill>
            </a:endParaRPr>
          </a:p>
        </p:txBody>
      </p:sp>
      <p:sp>
        <p:nvSpPr>
          <p:cNvPr id="13" name="Textplatzhalter 3"/>
          <p:cNvSpPr txBox="1">
            <a:spLocks/>
          </p:cNvSpPr>
          <p:nvPr/>
        </p:nvSpPr>
        <p:spPr bwMode="black">
          <a:xfrm>
            <a:off x="504000" y="2895330"/>
            <a:ext cx="3391200" cy="489675"/>
          </a:xfrm>
          <a:prstGeom prst="rect">
            <a:avLst/>
          </a:prstGeom>
        </p:spPr>
        <p:txBody>
          <a:bodyPr vert="horz" lIns="0" tIns="0" rIns="0" bIns="0" rtlCol="0" anchor="ctr">
            <a:norm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de-DE" sz="1200" b="1" dirty="0" err="1"/>
              <a:t>Productivity</a:t>
            </a:r>
            <a:endParaRPr lang="de-DE" sz="1200" b="1" dirty="0"/>
          </a:p>
        </p:txBody>
      </p:sp>
      <p:sp>
        <p:nvSpPr>
          <p:cNvPr id="14" name="Textplatzhalter 3"/>
          <p:cNvSpPr txBox="1">
            <a:spLocks/>
          </p:cNvSpPr>
          <p:nvPr/>
        </p:nvSpPr>
        <p:spPr bwMode="black">
          <a:xfrm>
            <a:off x="4401639" y="2895329"/>
            <a:ext cx="3391200" cy="489675"/>
          </a:xfrm>
          <a:prstGeom prst="rect">
            <a:avLst/>
          </a:prstGeom>
        </p:spPr>
        <p:txBody>
          <a:bodyPr vert="horz" lIns="0" tIns="0" rIns="0" bIns="0" rtlCol="0" anchor="ctr">
            <a:norm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de-DE" sz="1200" b="1" dirty="0"/>
              <a:t>Real-Time Data</a:t>
            </a:r>
          </a:p>
        </p:txBody>
      </p:sp>
      <p:sp>
        <p:nvSpPr>
          <p:cNvPr id="15" name="Textplatzhalter 3"/>
          <p:cNvSpPr txBox="1">
            <a:spLocks/>
          </p:cNvSpPr>
          <p:nvPr/>
        </p:nvSpPr>
        <p:spPr bwMode="black">
          <a:xfrm>
            <a:off x="8299277" y="2895328"/>
            <a:ext cx="3391200" cy="489675"/>
          </a:xfrm>
          <a:prstGeom prst="rect">
            <a:avLst/>
          </a:prstGeom>
        </p:spPr>
        <p:txBody>
          <a:bodyPr vert="horz" lIns="0" tIns="0" rIns="0" bIns="0" rtlCol="0" anchor="ctr">
            <a:norm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de-DE" sz="1200" b="1" dirty="0"/>
              <a:t>Mobility</a:t>
            </a:r>
            <a:r>
              <a:rPr lang="de-DE" sz="1600" b="1" dirty="0"/>
              <a:t> </a:t>
            </a:r>
          </a:p>
        </p:txBody>
      </p:sp>
      <p:pic>
        <p:nvPicPr>
          <p:cNvPr id="36" name="Grafik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9277" y="2035033"/>
            <a:ext cx="823458" cy="823458"/>
          </a:xfrm>
          <a:prstGeom prst="rect">
            <a:avLst/>
          </a:prstGeom>
        </p:spPr>
      </p:pic>
      <p:pic>
        <p:nvPicPr>
          <p:cNvPr id="37" name="Grafik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00" y="1952791"/>
            <a:ext cx="905700" cy="905700"/>
          </a:xfrm>
          <a:prstGeom prst="rect">
            <a:avLst/>
          </a:prstGeom>
        </p:spPr>
      </p:pic>
      <p:pic>
        <p:nvPicPr>
          <p:cNvPr id="38" name="Grafik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638" y="2035033"/>
            <a:ext cx="823458" cy="823458"/>
          </a:xfrm>
          <a:prstGeom prst="rect">
            <a:avLst/>
          </a:prstGeom>
        </p:spPr>
      </p:pic>
      <p:sp>
        <p:nvSpPr>
          <p:cNvPr id="17" name="Rectangle 54">
            <a:extLst>
              <a:ext uri="{FF2B5EF4-FFF2-40B4-BE49-F238E27FC236}">
                <a16:creationId xmlns:a16="http://schemas.microsoft.com/office/drawing/2014/main" id="{669CA5A1-99B7-A546-66B5-1A564162A134}"/>
              </a:ext>
            </a:extLst>
          </p:cNvPr>
          <p:cNvSpPr/>
          <p:nvPr/>
        </p:nvSpPr>
        <p:spPr bwMode="gray">
          <a:xfrm>
            <a:off x="2459926" y="419889"/>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142720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1758640" y="2034665"/>
            <a:ext cx="3759657" cy="882194"/>
          </a:xfrm>
        </p:spPr>
        <p:txBody>
          <a:bodyPr>
            <a:normAutofit/>
          </a:bodyPr>
          <a:lstStyle/>
          <a:p>
            <a:pPr>
              <a:spcBef>
                <a:spcPts val="600"/>
              </a:spcBef>
            </a:pPr>
            <a:r>
              <a:rPr lang="de-DE" sz="1600" kern="600" dirty="0" err="1"/>
              <a:t>Affordable</a:t>
            </a:r>
            <a:endParaRPr lang="de-DE" sz="1600" kern="600" dirty="0"/>
          </a:p>
          <a:p>
            <a:pPr>
              <a:spcBef>
                <a:spcPts val="600"/>
              </a:spcBef>
            </a:pPr>
            <a:r>
              <a:rPr lang="de-DE" sz="1200" kern="600" dirty="0"/>
              <a:t>Low total </a:t>
            </a:r>
            <a:r>
              <a:rPr lang="de-DE" sz="1200" kern="600" dirty="0" err="1"/>
              <a:t>cost</a:t>
            </a:r>
            <a:r>
              <a:rPr lang="de-DE" sz="1200" kern="600" dirty="0"/>
              <a:t> </a:t>
            </a:r>
            <a:r>
              <a:rPr lang="de-DE" sz="1200" kern="600" dirty="0" err="1"/>
              <a:t>of</a:t>
            </a:r>
            <a:r>
              <a:rPr lang="de-DE" sz="1200" kern="600" dirty="0"/>
              <a:t> </a:t>
            </a:r>
            <a:r>
              <a:rPr lang="de-DE" sz="1200" kern="600" dirty="0" err="1"/>
              <a:t>ownership</a:t>
            </a:r>
            <a:r>
              <a:rPr lang="de-DE" sz="1200" kern="600" dirty="0"/>
              <a:t> at </a:t>
            </a:r>
            <a:r>
              <a:rPr lang="de-DE" sz="1200" kern="600" dirty="0" err="1"/>
              <a:t>simultaneous</a:t>
            </a:r>
            <a:endParaRPr lang="de-DE" sz="1200" kern="600" dirty="0"/>
          </a:p>
          <a:p>
            <a:pPr>
              <a:spcBef>
                <a:spcPts val="600"/>
              </a:spcBef>
            </a:pPr>
            <a:r>
              <a:rPr lang="de-DE" sz="1200" kern="600" dirty="0" err="1"/>
              <a:t>cost</a:t>
            </a:r>
            <a:r>
              <a:rPr lang="de-DE" sz="1200" kern="600" dirty="0"/>
              <a:t> </a:t>
            </a:r>
            <a:r>
              <a:rPr lang="de-DE" sz="1200" kern="600" dirty="0" err="1"/>
              <a:t>savings</a:t>
            </a:r>
            <a:endParaRPr lang="de-DE" sz="1200" kern="600" dirty="0"/>
          </a:p>
        </p:txBody>
      </p:sp>
      <p:sp>
        <p:nvSpPr>
          <p:cNvPr id="3" name="Titel 2"/>
          <p:cNvSpPr>
            <a:spLocks noGrp="1"/>
          </p:cNvSpPr>
          <p:nvPr>
            <p:ph type="title"/>
          </p:nvPr>
        </p:nvSpPr>
        <p:spPr/>
        <p:txBody>
          <a:bodyPr/>
          <a:lstStyle/>
          <a:p>
            <a:r>
              <a:rPr lang="de-DE" dirty="0" err="1"/>
              <a:t>Designed</a:t>
            </a:r>
            <a:r>
              <a:rPr lang="de-DE" dirty="0"/>
              <a:t> </a:t>
            </a:r>
            <a:r>
              <a:rPr lang="de-DE" dirty="0" err="1"/>
              <a:t>for</a:t>
            </a:r>
            <a:r>
              <a:rPr lang="de-DE" dirty="0"/>
              <a:t> all Small </a:t>
            </a:r>
            <a:r>
              <a:rPr lang="de-DE" dirty="0" err="1"/>
              <a:t>and</a:t>
            </a:r>
            <a:r>
              <a:rPr lang="de-DE" dirty="0"/>
              <a:t> </a:t>
            </a:r>
            <a:r>
              <a:rPr lang="de-DE" dirty="0" err="1"/>
              <a:t>Midsize</a:t>
            </a:r>
            <a:r>
              <a:rPr lang="de-DE" dirty="0"/>
              <a:t> </a:t>
            </a:r>
            <a:r>
              <a:rPr lang="de-DE" dirty="0">
                <a:solidFill>
                  <a:srgbClr val="B31616"/>
                </a:solidFill>
              </a:rPr>
              <a:t>Warehouse Management Needs</a:t>
            </a:r>
          </a:p>
        </p:txBody>
      </p:sp>
      <p:sp>
        <p:nvSpPr>
          <p:cNvPr id="8" name="Textplatzhalter 1"/>
          <p:cNvSpPr txBox="1">
            <a:spLocks/>
          </p:cNvSpPr>
          <p:nvPr/>
        </p:nvSpPr>
        <p:spPr bwMode="black">
          <a:xfrm>
            <a:off x="1758640" y="3397991"/>
            <a:ext cx="3759657" cy="882196"/>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600"/>
              </a:spcBef>
            </a:pPr>
            <a:r>
              <a:rPr lang="de-DE" sz="1600" kern="600" dirty="0"/>
              <a:t>Quick Implementation</a:t>
            </a:r>
          </a:p>
          <a:p>
            <a:pPr>
              <a:spcBef>
                <a:spcPts val="600"/>
              </a:spcBef>
            </a:pPr>
            <a:r>
              <a:rPr lang="de-DE" sz="1200" dirty="0" err="1"/>
              <a:t>Commissioning</a:t>
            </a:r>
            <a:r>
              <a:rPr lang="de-DE" sz="1200" dirty="0"/>
              <a:t> </a:t>
            </a:r>
            <a:r>
              <a:rPr lang="de-DE" sz="1200" dirty="0" err="1"/>
              <a:t>within</a:t>
            </a:r>
            <a:r>
              <a:rPr lang="de-DE" sz="1200" dirty="0"/>
              <a:t> </a:t>
            </a:r>
            <a:r>
              <a:rPr lang="de-DE" sz="1200" dirty="0" err="1"/>
              <a:t>one</a:t>
            </a:r>
            <a:r>
              <a:rPr lang="de-DE" sz="1200" dirty="0"/>
              <a:t> </a:t>
            </a:r>
            <a:r>
              <a:rPr lang="de-DE" sz="1200" dirty="0" err="1"/>
              <a:t>day</a:t>
            </a:r>
            <a:endParaRPr lang="de-DE" sz="1200" kern="600" dirty="0"/>
          </a:p>
        </p:txBody>
      </p:sp>
      <p:sp>
        <p:nvSpPr>
          <p:cNvPr id="9" name="Textplatzhalter 1"/>
          <p:cNvSpPr txBox="1">
            <a:spLocks/>
          </p:cNvSpPr>
          <p:nvPr/>
        </p:nvSpPr>
        <p:spPr bwMode="black">
          <a:xfrm>
            <a:off x="1758640" y="4761319"/>
            <a:ext cx="3759657" cy="882196"/>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600"/>
              </a:spcBef>
            </a:pPr>
            <a:r>
              <a:rPr lang="de-DE" sz="1600" kern="600" dirty="0"/>
              <a:t>Multilingual</a:t>
            </a:r>
          </a:p>
          <a:p>
            <a:pPr>
              <a:spcBef>
                <a:spcPts val="600"/>
              </a:spcBef>
            </a:pPr>
            <a:r>
              <a:rPr lang="en-US" sz="1200" dirty="0"/>
              <a:t>Available in German, English, Turkish and Spanish</a:t>
            </a:r>
          </a:p>
          <a:p>
            <a:pPr>
              <a:spcBef>
                <a:spcPts val="600"/>
              </a:spcBef>
            </a:pPr>
            <a:r>
              <a:rPr lang="en-US" sz="1200" dirty="0"/>
              <a:t>French is coming soon</a:t>
            </a:r>
          </a:p>
          <a:p>
            <a:pPr>
              <a:spcBef>
                <a:spcPts val="600"/>
              </a:spcBef>
            </a:pPr>
            <a:endParaRPr lang="de-DE" sz="1600" kern="600" dirty="0">
              <a:highlight>
                <a:srgbClr val="FFFF00"/>
              </a:highlight>
            </a:endParaRPr>
          </a:p>
        </p:txBody>
      </p:sp>
      <p:sp>
        <p:nvSpPr>
          <p:cNvPr id="10" name="Textplatzhalter 1"/>
          <p:cNvSpPr txBox="1">
            <a:spLocks/>
          </p:cNvSpPr>
          <p:nvPr/>
        </p:nvSpPr>
        <p:spPr bwMode="black">
          <a:xfrm>
            <a:off x="6847483" y="2034665"/>
            <a:ext cx="3947499" cy="882196"/>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600"/>
              </a:spcBef>
            </a:pPr>
            <a:r>
              <a:rPr lang="de-DE" sz="1600" kern="600" dirty="0" err="1"/>
              <a:t>Across</a:t>
            </a:r>
            <a:r>
              <a:rPr lang="de-DE" sz="1600" kern="600" dirty="0"/>
              <a:t> Devices</a:t>
            </a:r>
          </a:p>
          <a:p>
            <a:pPr>
              <a:spcBef>
                <a:spcPts val="600"/>
              </a:spcBef>
            </a:pPr>
            <a:r>
              <a:rPr lang="en-US" sz="1200" dirty="0"/>
              <a:t>Compatible with Android barcode scanners </a:t>
            </a:r>
            <a:br>
              <a:rPr lang="en-US" sz="1200" dirty="0"/>
            </a:br>
            <a:r>
              <a:rPr lang="en-US" sz="1200" dirty="0"/>
              <a:t>and Android smartphones and tablets</a:t>
            </a:r>
            <a:endParaRPr lang="de-DE" sz="1200" kern="600" dirty="0"/>
          </a:p>
        </p:txBody>
      </p:sp>
      <p:sp>
        <p:nvSpPr>
          <p:cNvPr id="11" name="Textplatzhalter 1"/>
          <p:cNvSpPr txBox="1">
            <a:spLocks/>
          </p:cNvSpPr>
          <p:nvPr/>
        </p:nvSpPr>
        <p:spPr bwMode="black">
          <a:xfrm>
            <a:off x="6847483" y="3397992"/>
            <a:ext cx="3759657" cy="882196"/>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600"/>
              </a:spcBef>
            </a:pPr>
            <a:r>
              <a:rPr lang="de-DE" sz="1600" kern="600" dirty="0" err="1"/>
              <a:t>Fully</a:t>
            </a:r>
            <a:r>
              <a:rPr lang="de-DE" sz="1600" kern="600" dirty="0"/>
              <a:t> Integrated</a:t>
            </a:r>
          </a:p>
          <a:p>
            <a:pPr>
              <a:spcBef>
                <a:spcPts val="600"/>
              </a:spcBef>
            </a:pPr>
            <a:r>
              <a:rPr lang="en-US" sz="1200" dirty="0"/>
              <a:t>Based on the well-known SAP Business One functionalities</a:t>
            </a:r>
            <a:endParaRPr lang="de-DE" sz="1200" kern="600" dirty="0"/>
          </a:p>
        </p:txBody>
      </p:sp>
      <p:sp>
        <p:nvSpPr>
          <p:cNvPr id="12" name="Textplatzhalter 1"/>
          <p:cNvSpPr txBox="1">
            <a:spLocks/>
          </p:cNvSpPr>
          <p:nvPr/>
        </p:nvSpPr>
        <p:spPr bwMode="black">
          <a:xfrm>
            <a:off x="6847483" y="4761320"/>
            <a:ext cx="4043192" cy="882196"/>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600"/>
              </a:spcBef>
            </a:pPr>
            <a:r>
              <a:rPr lang="de-DE" sz="1600" kern="600" dirty="0"/>
              <a:t>Dynamic</a:t>
            </a:r>
          </a:p>
          <a:p>
            <a:pPr>
              <a:spcBef>
                <a:spcPts val="600"/>
              </a:spcBef>
            </a:pPr>
            <a:r>
              <a:rPr lang="de-DE" sz="1200" dirty="0"/>
              <a:t>Features / Options </a:t>
            </a:r>
            <a:r>
              <a:rPr lang="de-DE" sz="1200" dirty="0" err="1"/>
              <a:t>can</a:t>
            </a:r>
            <a:r>
              <a:rPr lang="de-DE" sz="1200" dirty="0"/>
              <a:t> </a:t>
            </a:r>
            <a:r>
              <a:rPr lang="de-DE" sz="1200" dirty="0" err="1"/>
              <a:t>be</a:t>
            </a:r>
            <a:r>
              <a:rPr lang="de-DE" sz="1200" dirty="0"/>
              <a:t> </a:t>
            </a:r>
            <a:r>
              <a:rPr lang="de-DE" sz="1200" dirty="0" err="1"/>
              <a:t>locked</a:t>
            </a:r>
            <a:r>
              <a:rPr lang="de-DE" sz="1200" dirty="0"/>
              <a:t> </a:t>
            </a:r>
            <a:r>
              <a:rPr lang="de-DE" sz="1200" dirty="0" err="1"/>
              <a:t>or</a:t>
            </a:r>
            <a:r>
              <a:rPr lang="de-DE" sz="1200" dirty="0"/>
              <a:t> </a:t>
            </a:r>
            <a:r>
              <a:rPr lang="de-DE" sz="1200" dirty="0" err="1"/>
              <a:t>unlocked</a:t>
            </a:r>
            <a:r>
              <a:rPr lang="de-DE" sz="1200" dirty="0"/>
              <a:t> </a:t>
            </a:r>
            <a:r>
              <a:rPr lang="de-DE" sz="1200" dirty="0" err="1"/>
              <a:t>as</a:t>
            </a:r>
            <a:r>
              <a:rPr lang="de-DE" sz="1200" dirty="0"/>
              <a:t> per </a:t>
            </a:r>
            <a:r>
              <a:rPr lang="de-DE" sz="1200" dirty="0" err="1"/>
              <a:t>the</a:t>
            </a:r>
            <a:r>
              <a:rPr lang="de-DE" sz="1200" dirty="0"/>
              <a:t> </a:t>
            </a:r>
            <a:r>
              <a:rPr lang="de-DE" sz="1200" dirty="0" err="1"/>
              <a:t>requirement</a:t>
            </a:r>
            <a:r>
              <a:rPr lang="de-DE" sz="1200" dirty="0"/>
              <a:t> </a:t>
            </a:r>
            <a:r>
              <a:rPr lang="de-DE" sz="1200" dirty="0" err="1"/>
              <a:t>for</a:t>
            </a:r>
            <a:r>
              <a:rPr lang="de-DE" sz="1200" dirty="0"/>
              <a:t> </a:t>
            </a:r>
            <a:r>
              <a:rPr lang="de-DE" sz="1200" dirty="0" err="1"/>
              <a:t>the</a:t>
            </a:r>
            <a:r>
              <a:rPr lang="de-DE" sz="1200" dirty="0"/>
              <a:t> </a:t>
            </a:r>
            <a:r>
              <a:rPr lang="de-DE" sz="1200" dirty="0" err="1"/>
              <a:t>enduser</a:t>
            </a:r>
            <a:r>
              <a:rPr lang="de-DE" sz="1200" dirty="0"/>
              <a:t> </a:t>
            </a:r>
            <a:r>
              <a:rPr lang="de-DE" sz="1200" dirty="0" err="1"/>
              <a:t>or</a:t>
            </a:r>
            <a:r>
              <a:rPr lang="de-DE" sz="1200" dirty="0"/>
              <a:t> per </a:t>
            </a:r>
            <a:r>
              <a:rPr lang="de-DE" sz="1200" dirty="0" err="1"/>
              <a:t>device</a:t>
            </a:r>
            <a:endParaRPr lang="de-DE" sz="1200" kern="600" dirty="0"/>
          </a:p>
        </p:txBody>
      </p:sp>
      <p:pic>
        <p:nvPicPr>
          <p:cNvPr id="22" name="Grafik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890" y="2081778"/>
            <a:ext cx="612000" cy="612000"/>
          </a:xfrm>
          <a:prstGeom prst="rect">
            <a:avLst/>
          </a:prstGeom>
        </p:spPr>
      </p:pic>
      <p:pic>
        <p:nvPicPr>
          <p:cNvPr id="21" name="Grafik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47" y="3330759"/>
            <a:ext cx="612000" cy="612000"/>
          </a:xfrm>
          <a:prstGeom prst="rect">
            <a:avLst/>
          </a:prstGeom>
        </p:spPr>
      </p:pic>
      <p:pic>
        <p:nvPicPr>
          <p:cNvPr id="23" name="Grafik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289" y="2104965"/>
            <a:ext cx="519758" cy="519758"/>
          </a:xfrm>
          <a:prstGeom prst="rect">
            <a:avLst/>
          </a:prstGeom>
        </p:spPr>
      </p:pic>
      <p:pic>
        <p:nvPicPr>
          <p:cNvPr id="25" name="Grafik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6890" y="4800266"/>
            <a:ext cx="612000" cy="612000"/>
          </a:xfrm>
          <a:prstGeom prst="rect">
            <a:avLst/>
          </a:prstGeom>
        </p:spPr>
      </p:pic>
      <p:pic>
        <p:nvPicPr>
          <p:cNvPr id="26" name="Grafik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890" y="3441022"/>
            <a:ext cx="612000" cy="612000"/>
          </a:xfrm>
          <a:prstGeom prst="rect">
            <a:avLst/>
          </a:prstGeom>
        </p:spPr>
      </p:pic>
      <p:pic>
        <p:nvPicPr>
          <p:cNvPr id="24" name="Grafik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047" y="4800265"/>
            <a:ext cx="612000" cy="612000"/>
          </a:xfrm>
          <a:prstGeom prst="rect">
            <a:avLst/>
          </a:prstGeom>
        </p:spPr>
      </p:pic>
      <p:sp>
        <p:nvSpPr>
          <p:cNvPr id="36" name="Rectangle 54"/>
          <p:cNvSpPr/>
          <p:nvPr/>
        </p:nvSpPr>
        <p:spPr bwMode="gray">
          <a:xfrm>
            <a:off x="2459924" y="422228"/>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3304269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vider"/>
          <p:cNvSpPr>
            <a:spLocks noGrp="1"/>
          </p:cNvSpPr>
          <p:nvPr>
            <p:ph type="ctrTitle"/>
          </p:nvPr>
        </p:nvSpPr>
        <p:spPr bwMode="gray"/>
        <p:txBody>
          <a:bodyPr/>
          <a:lstStyle/>
          <a:p>
            <a:r>
              <a:rPr lang="en-US" dirty="0"/>
              <a:t>Standard </a:t>
            </a:r>
            <a:r>
              <a:rPr lang="en-US" dirty="0">
                <a:solidFill>
                  <a:srgbClr val="B31616"/>
                </a:solidFill>
              </a:rPr>
              <a:t>Modules</a:t>
            </a:r>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8881" b="28881"/>
          <a:stretch>
            <a:fillRect/>
          </a:stretch>
        </p:blipFill>
        <p:spPr/>
      </p:pic>
    </p:spTree>
    <p:extLst>
      <p:ext uri="{BB962C8B-B14F-4D97-AF65-F5344CB8AC3E}">
        <p14:creationId xmlns:p14="http://schemas.microsoft.com/office/powerpoint/2010/main" val="1529546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1"/>
          </p:nvPr>
        </p:nvSpPr>
        <p:spPr>
          <a:xfrm>
            <a:off x="4821775" y="2007588"/>
            <a:ext cx="3370247" cy="3367332"/>
          </a:xfrm>
        </p:spPr>
        <p:txBody>
          <a:bodyPr/>
          <a:lstStyle/>
          <a:p>
            <a:pPr marL="342900" indent="-342900">
              <a:buSzPct val="100000"/>
              <a:buFont typeface="Wingdings" panose="05000000000000000000" pitchFamily="2" charset="2"/>
              <a:buChar char="§"/>
            </a:pPr>
            <a:r>
              <a:rPr lang="de-DE" sz="1200" dirty="0"/>
              <a:t>Picking</a:t>
            </a:r>
          </a:p>
          <a:p>
            <a:pPr marL="342900" indent="-342900">
              <a:buSzPct val="100000"/>
              <a:buFont typeface="Wingdings" panose="05000000000000000000" pitchFamily="2" charset="2"/>
              <a:buChar char="§"/>
            </a:pPr>
            <a:r>
              <a:rPr lang="de-DE" sz="1200" dirty="0"/>
              <a:t>Sales </a:t>
            </a:r>
            <a:r>
              <a:rPr lang="de-DE" sz="1200" dirty="0" err="1"/>
              <a:t>Delivery</a:t>
            </a:r>
            <a:r>
              <a:rPr lang="de-DE" sz="1200" dirty="0"/>
              <a:t> (</a:t>
            </a:r>
            <a:r>
              <a:rPr lang="de-DE" sz="1200" dirty="0" err="1"/>
              <a:t>with</a:t>
            </a:r>
            <a:r>
              <a:rPr lang="de-DE" sz="1200" dirty="0"/>
              <a:t> </a:t>
            </a:r>
            <a:r>
              <a:rPr lang="de-DE" sz="1200" dirty="0" err="1"/>
              <a:t>Packing</a:t>
            </a:r>
            <a:r>
              <a:rPr lang="de-DE" sz="1200" dirty="0"/>
              <a:t> Slip)</a:t>
            </a:r>
          </a:p>
          <a:p>
            <a:pPr marL="342900" indent="-342900">
              <a:buSzPct val="100000"/>
              <a:buFont typeface="Wingdings" panose="05000000000000000000" pitchFamily="2" charset="2"/>
              <a:buChar char="§"/>
            </a:pPr>
            <a:r>
              <a:rPr lang="de-DE" sz="1200" dirty="0" err="1"/>
              <a:t>Inventory</a:t>
            </a:r>
            <a:r>
              <a:rPr lang="de-DE" sz="1200" dirty="0"/>
              <a:t> </a:t>
            </a:r>
            <a:r>
              <a:rPr lang="de-DE" sz="1200" dirty="0" err="1"/>
              <a:t>Counting</a:t>
            </a:r>
            <a:endParaRPr lang="de-DE" sz="1200" dirty="0"/>
          </a:p>
          <a:p>
            <a:pPr marL="342900" indent="-342900">
              <a:buSzPct val="100000"/>
              <a:buFont typeface="Wingdings" panose="05000000000000000000" pitchFamily="2" charset="2"/>
              <a:buChar char="§"/>
            </a:pPr>
            <a:r>
              <a:rPr lang="de-DE" sz="1200" dirty="0" err="1"/>
              <a:t>Inventory</a:t>
            </a:r>
            <a:r>
              <a:rPr lang="de-DE" sz="1200" dirty="0"/>
              <a:t> List</a:t>
            </a:r>
          </a:p>
          <a:p>
            <a:pPr marL="342900" indent="-342900">
              <a:buSzPct val="100000"/>
              <a:buFont typeface="Wingdings" panose="05000000000000000000" pitchFamily="2" charset="2"/>
              <a:buChar char="§"/>
            </a:pPr>
            <a:r>
              <a:rPr lang="de-DE" sz="1200" dirty="0"/>
              <a:t>Label </a:t>
            </a:r>
            <a:r>
              <a:rPr lang="de-DE" sz="1200" dirty="0" err="1"/>
              <a:t>Printing</a:t>
            </a:r>
            <a:endParaRPr lang="de-DE" sz="1200" dirty="0"/>
          </a:p>
          <a:p>
            <a:pPr marL="342900" indent="-342900">
              <a:buSzPct val="100000"/>
              <a:buFont typeface="Wingdings" panose="05000000000000000000" pitchFamily="2" charset="2"/>
              <a:buChar char="§"/>
            </a:pPr>
            <a:r>
              <a:rPr lang="de-DE" sz="1200" dirty="0" err="1"/>
              <a:t>Receipt</a:t>
            </a:r>
            <a:r>
              <a:rPr lang="de-DE" sz="1200" dirty="0"/>
              <a:t> </a:t>
            </a:r>
            <a:r>
              <a:rPr lang="de-DE" sz="1200" dirty="0" err="1"/>
              <a:t>from</a:t>
            </a:r>
            <a:r>
              <a:rPr lang="de-DE" sz="1200" dirty="0"/>
              <a:t> </a:t>
            </a:r>
            <a:r>
              <a:rPr lang="de-DE" sz="1200" dirty="0" err="1"/>
              <a:t>Production</a:t>
            </a:r>
            <a:endParaRPr lang="de-DE" sz="1200" dirty="0"/>
          </a:p>
          <a:p>
            <a:pPr marL="342900" indent="-342900">
              <a:buSzPct val="100000"/>
              <a:buFont typeface="Wingdings" panose="05000000000000000000" pitchFamily="2" charset="2"/>
              <a:buChar char="§"/>
            </a:pPr>
            <a:r>
              <a:rPr lang="de-DE" sz="1200" dirty="0"/>
              <a:t>Transfer Request</a:t>
            </a:r>
          </a:p>
          <a:p>
            <a:pPr marL="342900" indent="-342900">
              <a:buSzPct val="100000"/>
              <a:buFont typeface="Wingdings" panose="05000000000000000000" pitchFamily="2" charset="2"/>
              <a:buChar char="§"/>
            </a:pPr>
            <a:endParaRPr lang="de-DE" sz="1600" dirty="0"/>
          </a:p>
        </p:txBody>
      </p:sp>
      <p:sp>
        <p:nvSpPr>
          <p:cNvPr id="5" name="Textplatzhalter 4"/>
          <p:cNvSpPr>
            <a:spLocks noGrp="1"/>
          </p:cNvSpPr>
          <p:nvPr>
            <p:ph type="body" sz="quarter" idx="10"/>
          </p:nvPr>
        </p:nvSpPr>
        <p:spPr>
          <a:xfrm>
            <a:off x="504000" y="2007588"/>
            <a:ext cx="3667167" cy="3367332"/>
          </a:xfrm>
        </p:spPr>
        <p:txBody>
          <a:bodyPr>
            <a:normAutofit/>
          </a:bodyPr>
          <a:lstStyle/>
          <a:p>
            <a:pPr marL="342900" indent="-342900">
              <a:buSzPct val="100000"/>
              <a:buFont typeface="Wingdings" panose="05000000000000000000" pitchFamily="2" charset="2"/>
              <a:buChar char="§"/>
            </a:pPr>
            <a:r>
              <a:rPr lang="de-DE" sz="1200" dirty="0"/>
              <a:t>Plus-Booking</a:t>
            </a:r>
          </a:p>
          <a:p>
            <a:pPr marL="342900" indent="-342900">
              <a:buSzPct val="100000"/>
              <a:buFont typeface="Wingdings" panose="05000000000000000000" pitchFamily="2" charset="2"/>
              <a:buChar char="§"/>
            </a:pPr>
            <a:r>
              <a:rPr lang="de-DE" sz="1200" dirty="0"/>
              <a:t>Minus-Booking</a:t>
            </a:r>
          </a:p>
          <a:p>
            <a:pPr marL="342900" indent="-342900">
              <a:buSzPct val="100000"/>
              <a:buFont typeface="Wingdings" panose="05000000000000000000" pitchFamily="2" charset="2"/>
              <a:buChar char="§"/>
            </a:pPr>
            <a:r>
              <a:rPr lang="de-DE" sz="1200" dirty="0" err="1"/>
              <a:t>Purchase</a:t>
            </a:r>
            <a:r>
              <a:rPr lang="de-DE" sz="1200" dirty="0"/>
              <a:t> </a:t>
            </a:r>
            <a:r>
              <a:rPr lang="de-DE" sz="1200" dirty="0" err="1"/>
              <a:t>Receipt</a:t>
            </a:r>
            <a:endParaRPr lang="de-DE" sz="1200" dirty="0"/>
          </a:p>
          <a:p>
            <a:pPr marL="342900" indent="-342900">
              <a:buSzPct val="100000"/>
              <a:buFont typeface="Wingdings" panose="05000000000000000000" pitchFamily="2" charset="2"/>
              <a:buChar char="§"/>
            </a:pPr>
            <a:r>
              <a:rPr lang="de-DE" sz="1200" dirty="0" err="1"/>
              <a:t>Inventory</a:t>
            </a:r>
            <a:r>
              <a:rPr lang="de-DE" sz="1200" dirty="0"/>
              <a:t> Transfer</a:t>
            </a:r>
          </a:p>
          <a:p>
            <a:pPr marL="342900" indent="-342900">
              <a:buSzPct val="100000"/>
              <a:buFont typeface="Wingdings" panose="05000000000000000000" pitchFamily="2" charset="2"/>
              <a:buChar char="§"/>
            </a:pPr>
            <a:r>
              <a:rPr lang="de-DE" sz="1200" dirty="0" err="1"/>
              <a:t>Purchase</a:t>
            </a:r>
            <a:r>
              <a:rPr lang="de-DE" sz="1200" dirty="0"/>
              <a:t> &amp; Sales Return</a:t>
            </a:r>
          </a:p>
          <a:p>
            <a:pPr marL="342900" indent="-342900">
              <a:buSzPct val="100000"/>
              <a:buFont typeface="Wingdings" panose="05000000000000000000" pitchFamily="2" charset="2"/>
              <a:buChar char="§"/>
            </a:pPr>
            <a:r>
              <a:rPr lang="de-DE" sz="1200" dirty="0" err="1"/>
              <a:t>Issue</a:t>
            </a:r>
            <a:r>
              <a:rPr lang="de-DE" sz="1200" dirty="0"/>
              <a:t> </a:t>
            </a:r>
            <a:r>
              <a:rPr lang="de-DE" sz="1200" dirty="0" err="1"/>
              <a:t>for</a:t>
            </a:r>
            <a:r>
              <a:rPr lang="de-DE" sz="1200" dirty="0"/>
              <a:t> </a:t>
            </a:r>
            <a:r>
              <a:rPr lang="de-DE" sz="1200" dirty="0" err="1"/>
              <a:t>Production</a:t>
            </a:r>
            <a:endParaRPr lang="de-DE" sz="1200" dirty="0"/>
          </a:p>
          <a:p>
            <a:pPr marL="342900" indent="-342900">
              <a:buSzPct val="100000"/>
              <a:buFont typeface="Wingdings" panose="05000000000000000000" pitchFamily="2" charset="2"/>
              <a:buChar char="§"/>
            </a:pPr>
            <a:r>
              <a:rPr lang="de-DE" sz="1200" dirty="0" err="1"/>
              <a:t>Purchase</a:t>
            </a:r>
            <a:r>
              <a:rPr lang="de-DE" sz="1200" dirty="0"/>
              <a:t> Order</a:t>
            </a:r>
          </a:p>
        </p:txBody>
      </p:sp>
      <p:sp>
        <p:nvSpPr>
          <p:cNvPr id="3" name="Titel 2"/>
          <p:cNvSpPr>
            <a:spLocks noGrp="1"/>
          </p:cNvSpPr>
          <p:nvPr>
            <p:ph type="title"/>
          </p:nvPr>
        </p:nvSpPr>
        <p:spPr/>
        <p:txBody>
          <a:bodyPr/>
          <a:lstStyle/>
          <a:p>
            <a:r>
              <a:rPr lang="de-DE" dirty="0"/>
              <a:t>Standard </a:t>
            </a:r>
            <a:r>
              <a:rPr lang="de-DE" dirty="0">
                <a:solidFill>
                  <a:srgbClr val="B31616"/>
                </a:solidFill>
              </a:rPr>
              <a:t>Modules</a:t>
            </a:r>
          </a:p>
        </p:txBody>
      </p:sp>
      <p:sp>
        <p:nvSpPr>
          <p:cNvPr id="8" name="Rechteck 7"/>
          <p:cNvSpPr/>
          <p:nvPr/>
        </p:nvSpPr>
        <p:spPr>
          <a:xfrm>
            <a:off x="398371" y="1466854"/>
            <a:ext cx="11150625" cy="276999"/>
          </a:xfrm>
          <a:prstGeom prst="rect">
            <a:avLst/>
          </a:prstGeom>
        </p:spPr>
        <p:txBody>
          <a:bodyPr wrap="square">
            <a:spAutoFit/>
          </a:bodyPr>
          <a:lstStyle/>
          <a:p>
            <a:r>
              <a:rPr lang="en-US" sz="1200" dirty="0">
                <a:latin typeface="+mn-lt"/>
              </a:rPr>
              <a:t>The application enriches your SAP Business One solution with various standard modules:</a:t>
            </a:r>
            <a:endParaRPr lang="de-DE" sz="1200" dirty="0">
              <a:latin typeface="+mn-lt"/>
            </a:endParaRPr>
          </a:p>
        </p:txBody>
      </p:sp>
      <p:sp>
        <p:nvSpPr>
          <p:cNvPr id="14"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847062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Plus-Booking</a:t>
            </a:r>
          </a:p>
        </p:txBody>
      </p:sp>
      <p:sp>
        <p:nvSpPr>
          <p:cNvPr id="3" name="Textplatzhalter 2"/>
          <p:cNvSpPr>
            <a:spLocks noGrp="1"/>
          </p:cNvSpPr>
          <p:nvPr>
            <p:ph type="body" sz="quarter" idx="10"/>
          </p:nvPr>
        </p:nvSpPr>
        <p:spPr/>
        <p:txBody>
          <a:bodyPr>
            <a:normAutofit/>
          </a:bodyPr>
          <a:lstStyle/>
          <a:p>
            <a:pPr>
              <a:lnSpc>
                <a:spcPct val="150000"/>
              </a:lnSpc>
            </a:pPr>
            <a:r>
              <a:rPr lang="en-US" sz="1200" dirty="0"/>
              <a:t>Simply book an increase in inventory without reference to specific business processes such as purchase orders.</a:t>
            </a:r>
          </a:p>
          <a:p>
            <a:pPr marL="285750" indent="-285750">
              <a:lnSpc>
                <a:spcPct val="150000"/>
              </a:lnSpc>
              <a:buSzPct val="100000"/>
              <a:buFont typeface="Wingdings" panose="05000000000000000000" pitchFamily="2" charset="2"/>
              <a:buChar char="§"/>
            </a:pPr>
            <a:r>
              <a:rPr lang="de-DE" sz="1200" dirty="0"/>
              <a:t>Book </a:t>
            </a:r>
            <a:r>
              <a:rPr lang="de-DE" sz="1200" dirty="0" err="1"/>
              <a:t>incoming</a:t>
            </a:r>
            <a:r>
              <a:rPr lang="de-DE" sz="1200" dirty="0"/>
              <a:t> </a:t>
            </a:r>
            <a:r>
              <a:rPr lang="de-DE" sz="1200" dirty="0" err="1"/>
              <a:t>goods</a:t>
            </a:r>
            <a:endParaRPr lang="de-DE" sz="1200" dirty="0"/>
          </a:p>
          <a:p>
            <a:pPr marL="285750" indent="-285750">
              <a:lnSpc>
                <a:spcPct val="150000"/>
              </a:lnSpc>
              <a:buSzPct val="100000"/>
              <a:buFont typeface="Wingdings" panose="05000000000000000000" pitchFamily="2" charset="2"/>
              <a:buChar char="§"/>
            </a:pPr>
            <a:r>
              <a:rPr lang="en-US" sz="1200" dirty="0"/>
              <a:t>Search articles quickly</a:t>
            </a:r>
          </a:p>
          <a:p>
            <a:pPr marL="285750" indent="-285750">
              <a:lnSpc>
                <a:spcPct val="150000"/>
              </a:lnSpc>
              <a:buSzPct val="100000"/>
              <a:buFont typeface="Wingdings" panose="05000000000000000000" pitchFamily="2" charset="2"/>
              <a:buChar char="§"/>
            </a:pPr>
            <a:r>
              <a:rPr lang="en-US" sz="1200" dirty="0"/>
              <a:t>Barcode scanning</a:t>
            </a:r>
          </a:p>
          <a:p>
            <a:pPr marL="285750" indent="-285750">
              <a:lnSpc>
                <a:spcPct val="150000"/>
              </a:lnSpc>
              <a:buSzPct val="100000"/>
              <a:buFont typeface="Wingdings" panose="05000000000000000000" pitchFamily="2" charset="2"/>
              <a:buChar char="§"/>
            </a:pPr>
            <a:r>
              <a:rPr lang="en-US" sz="1200" dirty="0"/>
              <a:t>Units of measurement</a:t>
            </a:r>
          </a:p>
          <a:p>
            <a:pPr marL="285750" indent="-285750">
              <a:lnSpc>
                <a:spcPct val="150000"/>
              </a:lnSpc>
              <a:buSzPct val="100000"/>
              <a:buFont typeface="Wingdings" panose="05000000000000000000" pitchFamily="2" charset="2"/>
              <a:buChar char="§"/>
            </a:pPr>
            <a:r>
              <a:rPr lang="en-US" sz="1200" dirty="0"/>
              <a:t>Batch and serial numbers</a:t>
            </a:r>
          </a:p>
          <a:p>
            <a:pPr marL="285750" indent="-285750">
              <a:lnSpc>
                <a:spcPct val="150000"/>
              </a:lnSpc>
              <a:buSzPct val="100000"/>
              <a:buFont typeface="Wingdings" panose="05000000000000000000" pitchFamily="2" charset="2"/>
              <a:buChar char="§"/>
            </a:pPr>
            <a:r>
              <a:rPr lang="en-US" sz="1200" dirty="0"/>
              <a:t>Bin locations</a:t>
            </a:r>
          </a:p>
          <a:p>
            <a:pPr marL="285750" indent="-285750">
              <a:lnSpc>
                <a:spcPct val="150000"/>
              </a:lnSpc>
              <a:buSzPct val="100000"/>
              <a:buFont typeface="Wingdings" panose="05000000000000000000" pitchFamily="2" charset="2"/>
              <a:buChar char="§"/>
            </a:pPr>
            <a:r>
              <a:rPr lang="en-US" sz="1200" dirty="0"/>
              <a:t>Photo function</a:t>
            </a:r>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257" b="1257"/>
          <a:stretch>
            <a:fillRect/>
          </a:stretch>
        </p:blipFill>
        <p:spPr/>
      </p:pic>
      <p:sp>
        <p:nvSpPr>
          <p:cNvPr id="24"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032" y="1283605"/>
            <a:ext cx="2662958" cy="5052379"/>
          </a:xfrm>
          <a:prstGeom prst="rect">
            <a:avLst/>
          </a:prstGeom>
        </p:spPr>
      </p:pic>
    </p:spTree>
    <p:extLst>
      <p:ext uri="{BB962C8B-B14F-4D97-AF65-F5344CB8AC3E}">
        <p14:creationId xmlns:p14="http://schemas.microsoft.com/office/powerpoint/2010/main" val="772487232"/>
      </p:ext>
    </p:extLst>
  </p:cSld>
  <p:clrMapOvr>
    <a:masterClrMapping/>
  </p:clrMapOvr>
</p:sld>
</file>

<file path=ppt/theme/theme1.xml><?xml version="1.0" encoding="utf-8"?>
<a:theme xmlns:a="http://schemas.openxmlformats.org/drawingml/2006/main" name="SAP 2019 16x9 white">
  <a:themeElements>
    <a:clrScheme name="Benutzerdefiniert 25">
      <a:dk1>
        <a:srgbClr val="000000"/>
      </a:dk1>
      <a:lt1>
        <a:srgbClr val="FFFFFF"/>
      </a:lt1>
      <a:dk2>
        <a:srgbClr val="999999"/>
      </a:dk2>
      <a:lt2>
        <a:srgbClr val="CCCCCC"/>
      </a:lt2>
      <a:accent1>
        <a:srgbClr val="B31616"/>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COBISOFT">
      <a:majorFont>
        <a:latin typeface="Roboto bold"/>
        <a:ea typeface=""/>
        <a:cs typeface=""/>
      </a:majorFont>
      <a:minorFont>
        <a:latin typeface="Roboto"/>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resentation1" id="{0F0DE4AE-4B25-4696-9992-64270CB37F61}" vid="{CFBF233B-4965-47F7-9E55-FF6B22350CE1}"/>
    </a:ext>
  </a:extLst>
</a:theme>
</file>

<file path=ppt/theme/theme2.xml><?xml version="1.0" encoding="utf-8"?>
<a:theme xmlns:a="http://schemas.openxmlformats.org/drawingml/2006/main" name="SAP 2019 16x9 blue">
  <a:themeElements>
    <a:clrScheme name="SAP_Colors2018 - blue">
      <a:dk1>
        <a:srgbClr val="00195A"/>
      </a:dk1>
      <a:lt1>
        <a:srgbClr val="FFFFFF"/>
      </a:lt1>
      <a:dk2>
        <a:srgbClr val="CCCCCC"/>
      </a:dk2>
      <a:lt2>
        <a:srgbClr val="999999"/>
      </a:lt2>
      <a:accent1>
        <a:srgbClr val="F0AB00"/>
      </a:accent1>
      <a:accent2>
        <a:srgbClr val="666666"/>
      </a:accent2>
      <a:accent3>
        <a:srgbClr val="0076CB"/>
      </a:accent3>
      <a:accent4>
        <a:srgbClr val="4FB81C"/>
      </a:accent4>
      <a:accent5>
        <a:srgbClr val="E35500"/>
      </a:accent5>
      <a:accent6>
        <a:srgbClr val="760A85"/>
      </a:accent6>
      <a:hlink>
        <a:srgbClr val="0076CB"/>
      </a:hlink>
      <a:folHlink>
        <a:srgbClr val="0076CB"/>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resentation1" id="{0F0DE4AE-4B25-4696-9992-64270CB37F61}" vid="{6003A77E-DEA4-4308-9E42-7BC45C17D642}"/>
    </a:ext>
  </a:extLst>
</a:theme>
</file>

<file path=ppt/theme/theme3.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SAP_2019_16x9_White</Template>
  <TotalTime>0</TotalTime>
  <Words>1425</Words>
  <Application>Microsoft Office PowerPoint</Application>
  <PresentationFormat>Benutzerdefiniert</PresentationFormat>
  <Paragraphs>252</Paragraphs>
  <Slides>29</Slides>
  <Notes>1</Notes>
  <HiddenSlides>0</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29</vt:i4>
      </vt:variant>
    </vt:vector>
  </HeadingPairs>
  <TitlesOfParts>
    <vt:vector size="39" baseType="lpstr">
      <vt:lpstr>Arial</vt:lpstr>
      <vt:lpstr>Courier New</vt:lpstr>
      <vt:lpstr>Helvetica</vt:lpstr>
      <vt:lpstr>Roboto</vt:lpstr>
      <vt:lpstr>Roboto bold</vt:lpstr>
      <vt:lpstr>Symbol</vt:lpstr>
      <vt:lpstr>wingdings</vt:lpstr>
      <vt:lpstr>wingdings</vt:lpstr>
      <vt:lpstr>SAP 2019 16x9 white</vt:lpstr>
      <vt:lpstr>SAP 2019 16x9 blue</vt:lpstr>
      <vt:lpstr>PowerPoint-Präsentation</vt:lpstr>
      <vt:lpstr>Mobile Warehouse Management for SAP Business One</vt:lpstr>
      <vt:lpstr>Make it Simple with Full Integration</vt:lpstr>
      <vt:lpstr>Whatever your Device of Choice is, we‘ve got you Covered</vt:lpstr>
      <vt:lpstr>Take Advantage of Extensive Mobile Functionality</vt:lpstr>
      <vt:lpstr>Designed for all Small and Midsize Warehouse Management Needs</vt:lpstr>
      <vt:lpstr>Standard Modules</vt:lpstr>
      <vt:lpstr>Standard Modules</vt:lpstr>
      <vt:lpstr>Plus-Booking</vt:lpstr>
      <vt:lpstr>Minus-Booking</vt:lpstr>
      <vt:lpstr>Inventory Transfer</vt:lpstr>
      <vt:lpstr>Purchase Receipt</vt:lpstr>
      <vt:lpstr>Picking</vt:lpstr>
      <vt:lpstr>Sales Delivery</vt:lpstr>
      <vt:lpstr>Purchase Return</vt:lpstr>
      <vt:lpstr>Sales Return</vt:lpstr>
      <vt:lpstr>Issue for Production</vt:lpstr>
      <vt:lpstr>Receipt from Production</vt:lpstr>
      <vt:lpstr>Inventory List</vt:lpstr>
      <vt:lpstr>Purchase Order</vt:lpstr>
      <vt:lpstr>Request order</vt:lpstr>
      <vt:lpstr>Transfer Request</vt:lpstr>
      <vt:lpstr>Inventory Counting</vt:lpstr>
      <vt:lpstr>Label Printing</vt:lpstr>
      <vt:lpstr>Further Settings</vt:lpstr>
      <vt:lpstr>Quick Facts</vt:lpstr>
      <vt:lpstr>Benefits at a Glance</vt:lpstr>
      <vt:lpstr>PowerPoint-Präsentation</vt:lpstr>
      <vt:lpstr>PowerPoint-Präsentation</vt:lpstr>
    </vt:vector>
  </TitlesOfParts>
  <Company>SAP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COBIwms Solution Overview</dc:title>
  <dc:subject>COBI.wms</dc:subject>
  <dc:creator>Frau Chantal C. Pulliam | COMP.net GmbH</dc:creator>
  <cp:keywords>COBI</cp:keywords>
  <cp:lastModifiedBy>Sophie  Pulliam</cp:lastModifiedBy>
  <cp:revision>136</cp:revision>
  <dcterms:created xsi:type="dcterms:W3CDTF">2019-02-14T14:33:43Z</dcterms:created>
  <dcterms:modified xsi:type="dcterms:W3CDTF">2023-07-28T09:58:59Z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