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 id="2147483782" r:id="rId2"/>
  </p:sldMasterIdLst>
  <p:notesMasterIdLst>
    <p:notesMasterId r:id="rId32"/>
  </p:notesMasterIdLst>
  <p:handoutMasterIdLst>
    <p:handoutMasterId r:id="rId33"/>
  </p:handoutMasterIdLst>
  <p:sldIdLst>
    <p:sldId id="498" r:id="rId3"/>
    <p:sldId id="364" r:id="rId4"/>
    <p:sldId id="486" r:id="rId5"/>
    <p:sldId id="461" r:id="rId6"/>
    <p:sldId id="460" r:id="rId7"/>
    <p:sldId id="470" r:id="rId8"/>
    <p:sldId id="456" r:id="rId9"/>
    <p:sldId id="459" r:id="rId10"/>
    <p:sldId id="473" r:id="rId11"/>
    <p:sldId id="467" r:id="rId12"/>
    <p:sldId id="475" r:id="rId13"/>
    <p:sldId id="474" r:id="rId14"/>
    <p:sldId id="471" r:id="rId15"/>
    <p:sldId id="478" r:id="rId16"/>
    <p:sldId id="488" r:id="rId17"/>
    <p:sldId id="489" r:id="rId18"/>
    <p:sldId id="477" r:id="rId19"/>
    <p:sldId id="476" r:id="rId20"/>
    <p:sldId id="480" r:id="rId21"/>
    <p:sldId id="490" r:id="rId22"/>
    <p:sldId id="499" r:id="rId23"/>
    <p:sldId id="491" r:id="rId24"/>
    <p:sldId id="479" r:id="rId25"/>
    <p:sldId id="492" r:id="rId26"/>
    <p:sldId id="493" r:id="rId27"/>
    <p:sldId id="494" r:id="rId28"/>
    <p:sldId id="485" r:id="rId29"/>
    <p:sldId id="482" r:id="rId30"/>
    <p:sldId id="487" r:id="rId31"/>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Objective" id="{C2A3F241-983E-4ACC-8474-43AC13798837}">
          <p14:sldIdLst>
            <p14:sldId id="498"/>
            <p14:sldId id="364"/>
            <p14:sldId id="486"/>
            <p14:sldId id="461"/>
            <p14:sldId id="460"/>
            <p14:sldId id="470"/>
            <p14:sldId id="456"/>
            <p14:sldId id="459"/>
          </p14:sldIdLst>
        </p14:section>
        <p14:section name="Core Modules" id="{F9BB47B7-C6BC-4A75-B16E-ECDEBBF72752}">
          <p14:sldIdLst>
            <p14:sldId id="473"/>
            <p14:sldId id="467"/>
            <p14:sldId id="475"/>
            <p14:sldId id="474"/>
            <p14:sldId id="471"/>
            <p14:sldId id="478"/>
            <p14:sldId id="488"/>
            <p14:sldId id="489"/>
            <p14:sldId id="477"/>
            <p14:sldId id="476"/>
            <p14:sldId id="480"/>
            <p14:sldId id="490"/>
            <p14:sldId id="499"/>
            <p14:sldId id="491"/>
            <p14:sldId id="479"/>
            <p14:sldId id="492"/>
            <p14:sldId id="493"/>
            <p14:sldId id="494"/>
          </p14:sldIdLst>
        </p14:section>
        <p14:section name="Ende" id="{44D7D6C1-7CD8-4507-8CD0-F4EE358416FE}">
          <p14:sldIdLst>
            <p14:sldId id="485"/>
            <p14:sldId id="482"/>
            <p14:sldId id="487"/>
          </p14:sldIdLst>
        </p14:section>
      </p14:sectionLst>
    </p:ex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31616"/>
    <a:srgbClr val="3D3D3D"/>
    <a:srgbClr val="00195A"/>
    <a:srgbClr val="FF0000"/>
    <a:srgbClr val="0F46A7"/>
    <a:srgbClr val="970A82"/>
    <a:srgbClr val="FF3399"/>
    <a:srgbClr val="FFFFFF"/>
    <a:srgbClr val="FEE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62" autoAdjust="0"/>
    <p:restoredTop sz="95701" autoAdjust="0"/>
  </p:normalViewPr>
  <p:slideViewPr>
    <p:cSldViewPr snapToGrid="0" showGuides="1">
      <p:cViewPr varScale="1">
        <p:scale>
          <a:sx n="69" d="100"/>
          <a:sy n="69" d="100"/>
        </p:scale>
        <p:origin x="396" y="66"/>
      </p:cViewPr>
      <p:guideLst>
        <p:guide pos="3841"/>
        <p:guide orient="horz" pos="2160"/>
      </p:guideLst>
    </p:cSldViewPr>
  </p:slideViewPr>
  <p:outlineViewPr>
    <p:cViewPr>
      <p:scale>
        <a:sx n="33" d="100"/>
        <a:sy n="33" d="100"/>
      </p:scale>
      <p:origin x="0" y="-8357"/>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84" d="100"/>
          <a:sy n="84" d="100"/>
        </p:scale>
        <p:origin x="382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‹Nr.›</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‹Nr.›</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2300" y="293688"/>
            <a:ext cx="5359400" cy="301466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956259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7.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hyperlink" Target="https://www.youtube.com/user/SAP" TargetMode="External"/><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hyperlink" Target="https://www.youtube.com/user/SAP" TargetMode="Externa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slide" Target="../slides/slide8.xml"/><Relationship Id="rId4" Type="http://schemas.openxmlformats.org/officeDocument/2006/relationships/slide" Target="../slides/slide5.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19" name="Speaker"/>
          <p:cNvSpPr>
            <a:spLocks noGrp="1"/>
          </p:cNvSpPr>
          <p:nvPr userDrawn="1">
            <p:ph type="subTitle" idx="1" hasCustomPrompt="1"/>
          </p:nvPr>
        </p:nvSpPr>
        <p:spPr bwMode="black">
          <a:xfrm>
            <a:off x="1438578" y="5130489"/>
            <a:ext cx="9748596" cy="941699"/>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COMP.net GmbH</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5174" cy="3430006"/>
          </a:xfrm>
          <a:noFill/>
        </p:spPr>
        <p:txBody>
          <a:bodyPr tIns="504000"/>
          <a:lstStyle>
            <a:lvl1pPr algn="ctr">
              <a:defRPr sz="1600">
                <a:solidFill>
                  <a:schemeClr val="tx1"/>
                </a:solidFill>
              </a:defRPr>
            </a:lvl1pPr>
          </a:lstStyle>
          <a:p>
            <a:r>
              <a:rPr lang="en-US" dirty="0"/>
              <a:t>Click to insert title image or illustration</a:t>
            </a:r>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4718" y="6182127"/>
            <a:ext cx="1480818" cy="343745"/>
          </a:xfrm>
          <a:prstGeom prst="rect">
            <a:avLst/>
          </a:prstGeom>
        </p:spPr>
      </p:pic>
      <p:sp>
        <p:nvSpPr>
          <p:cNvPr id="4" name="Bildplatzhalter 3"/>
          <p:cNvSpPr>
            <a:spLocks noGrp="1"/>
          </p:cNvSpPr>
          <p:nvPr>
            <p:ph type="pic" sz="quarter" idx="13"/>
          </p:nvPr>
        </p:nvSpPr>
        <p:spPr>
          <a:xfrm>
            <a:off x="287338" y="5130800"/>
            <a:ext cx="941387" cy="941388"/>
          </a:xfrm>
        </p:spPr>
        <p:txBody>
          <a:bodyPr/>
          <a:lstStyle/>
          <a:p>
            <a:endParaRPr lang="de-DE"/>
          </a:p>
        </p:txBody>
      </p:sp>
    </p:spTree>
    <p:extLst>
      <p:ext uri="{BB962C8B-B14F-4D97-AF65-F5344CB8AC3E}">
        <p14:creationId xmlns:p14="http://schemas.microsoft.com/office/powerpoint/2010/main" val="2452717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cNvSpPr>
            <a:spLocks noGrp="1"/>
          </p:cNvSpPr>
          <p:nvPr>
            <p:ph type="title" hasCustomPrompt="1"/>
          </p:nvPr>
        </p:nvSpPr>
        <p:spPr>
          <a:xfrm>
            <a:off x="326773" y="842203"/>
            <a:ext cx="11186476" cy="369332"/>
          </a:xfrm>
        </p:spPr>
        <p:txBody>
          <a:bodyPr/>
          <a:lstStyle/>
          <a:p>
            <a:r>
              <a:rPr lang="en-US" noProof="0" dirty="0"/>
              <a:t>Insert page title (sentence case)</a:t>
            </a:r>
            <a:endParaRPr lang="en-US" dirty="0"/>
          </a:p>
        </p:txBody>
      </p:sp>
      <p:sp>
        <p:nvSpPr>
          <p:cNvPr id="9" name="Rectangle 52"/>
          <p:cNvSpPr/>
          <p:nvPr userDrawn="1"/>
        </p:nvSpPr>
        <p:spPr bwMode="gray">
          <a:xfrm>
            <a:off x="504001" y="428961"/>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0" name="Rectangle 53"/>
          <p:cNvSpPr/>
          <p:nvPr userDrawn="1"/>
        </p:nvSpPr>
        <p:spPr bwMode="gray">
          <a:xfrm>
            <a:off x="2459926" y="428961"/>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Rectangle 54"/>
          <p:cNvSpPr/>
          <p:nvPr userDrawn="1"/>
        </p:nvSpPr>
        <p:spPr bwMode="gray">
          <a:xfrm>
            <a:off x="4415851" y="428961"/>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2" name="Rectangle 55"/>
          <p:cNvSpPr/>
          <p:nvPr userDrawn="1"/>
        </p:nvSpPr>
        <p:spPr bwMode="gray">
          <a:xfrm>
            <a:off x="6371776" y="428961"/>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3" name="TextBox 58">
            <a:hlinkClick r:id="rId2"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Übersicht</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4" name="TextBox 59">
            <a:hlinkClick r:id="rId3"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15" name="TextBox 60">
            <a:hlinkClick r:id="rId4"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6" name="TextBox 61">
            <a:hlinkClick r:id="rId4"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2" name="Gleichschenkliges Dreieck 21"/>
          <p:cNvSpPr/>
          <p:nvPr userDrawn="1"/>
        </p:nvSpPr>
        <p:spPr bwMode="gray">
          <a:xfrm rot="16200000">
            <a:off x="5297005" y="-562168"/>
            <a:ext cx="6336002" cy="7460338"/>
          </a:xfrm>
          <a:prstGeom prst="triangle">
            <a:avLst>
              <a:gd name="adj" fmla="val 100000"/>
            </a:avLst>
          </a:prstGeom>
          <a:solidFill>
            <a:schemeClr val="tx2">
              <a:lumMod val="20000"/>
              <a:lumOff val="80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4"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25"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6" name="Bildplatzhalter 5"/>
          <p:cNvSpPr>
            <a:spLocks noGrp="1"/>
          </p:cNvSpPr>
          <p:nvPr>
            <p:ph type="pic" sz="quarter" idx="11"/>
          </p:nvPr>
        </p:nvSpPr>
        <p:spPr>
          <a:xfrm>
            <a:off x="6893383" y="1211535"/>
            <a:ext cx="3143250" cy="5124450"/>
          </a:xfrm>
        </p:spPr>
        <p:txBody>
          <a:bodyPr/>
          <a:lstStyle/>
          <a:p>
            <a:endParaRPr lang="de-DE"/>
          </a:p>
        </p:txBody>
      </p:sp>
      <p:sp>
        <p:nvSpPr>
          <p:cNvPr id="26" name="Bildplatzhalter 5"/>
          <p:cNvSpPr>
            <a:spLocks noGrp="1"/>
          </p:cNvSpPr>
          <p:nvPr>
            <p:ph type="pic" sz="quarter" idx="12"/>
          </p:nvPr>
        </p:nvSpPr>
        <p:spPr>
          <a:xfrm>
            <a:off x="503999" y="816373"/>
            <a:ext cx="570042" cy="552547"/>
          </a:xfrm>
        </p:spPr>
        <p:txBody>
          <a:bodyPr/>
          <a:lstStyle/>
          <a:p>
            <a:endParaRPr lang="de-DE"/>
          </a:p>
        </p:txBody>
      </p:sp>
      <p:sp>
        <p:nvSpPr>
          <p:cNvPr id="29" name="Title"/>
          <p:cNvSpPr>
            <a:spLocks noGrp="1"/>
          </p:cNvSpPr>
          <p:nvPr>
            <p:ph type="title" hasCustomPrompt="1"/>
          </p:nvPr>
        </p:nvSpPr>
        <p:spPr>
          <a:xfrm>
            <a:off x="1164920" y="897635"/>
            <a:ext cx="5110620" cy="369332"/>
          </a:xfrm>
        </p:spPr>
        <p:txBody>
          <a:bodyPr/>
          <a:lstStyle/>
          <a:p>
            <a:r>
              <a:rPr lang="en-US" noProof="0" dirty="0"/>
              <a:t>Insert page title (sentence case)</a:t>
            </a:r>
            <a:endParaRPr lang="en-US" dirty="0"/>
          </a:p>
        </p:txBody>
      </p:sp>
      <p:sp>
        <p:nvSpPr>
          <p:cNvPr id="30" name="Text placeholder 1"/>
          <p:cNvSpPr>
            <a:spLocks noGrp="1"/>
          </p:cNvSpPr>
          <p:nvPr>
            <p:ph type="body" sz="quarter" idx="10" hasCustomPrompt="1"/>
          </p:nvPr>
        </p:nvSpPr>
        <p:spPr>
          <a:xfrm>
            <a:off x="503999" y="1851435"/>
            <a:ext cx="5328000" cy="4484549"/>
          </a:xfrm>
        </p:spPr>
        <p:txBody>
          <a:bodyPr>
            <a:normAutofit/>
          </a:bodyPr>
          <a:lstStyle>
            <a:lvl1pPr>
              <a:spcBef>
                <a:spcPts val="600"/>
              </a:spcBef>
              <a:defRPr sz="1200"/>
            </a:lvl1pPr>
            <a:lvl2pPr>
              <a:defRPr sz="1100"/>
            </a:lvl2pPr>
            <a:lvl3pPr>
              <a:defRPr sz="1050"/>
            </a:lvl3pPr>
          </a:lstStyle>
          <a:p>
            <a:pPr lvl="0"/>
            <a:r>
              <a:rPr lang="en-US" noProof="0" dirty="0"/>
              <a:t>First level</a:t>
            </a:r>
          </a:p>
          <a:p>
            <a:pPr lvl="1"/>
            <a:r>
              <a:rPr lang="en-US" dirty="0"/>
              <a:t>Second level</a:t>
            </a:r>
          </a:p>
          <a:p>
            <a:pPr lvl="2"/>
            <a:r>
              <a:rPr lang="en-US" dirty="0"/>
              <a:t>Third level</a:t>
            </a:r>
          </a:p>
        </p:txBody>
      </p:sp>
      <p:sp>
        <p:nvSpPr>
          <p:cNvPr id="31"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32" name="Rectangle 54"/>
          <p:cNvSpPr/>
          <p:nvPr userDrawn="1"/>
        </p:nvSpPr>
        <p:spPr bwMode="gray">
          <a:xfrm>
            <a:off x="6371775" y="420046"/>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TextBox 58">
            <a:hlinkClick r:id="rId2"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Übersicht</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2" name="TextBox 59">
            <a:hlinkClick r:id="rId3"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13" name="TextBox 60">
            <a:hlinkClick r:id="rId4"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4" name="TextBox 61">
            <a:hlinkClick r:id="rId4"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2"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3"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4"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Rectangle 52"/>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9" name="Rectangle 53"/>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TextBox 58">
            <a:hlinkClick r:id="rId2"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Übersicht</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6" name="TextBox 59">
            <a:hlinkClick r:id="rId3"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20" name="TextBox 60">
            <a:hlinkClick r:id="rId4"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1" name="TextBox 61">
            <a:hlinkClick r:id="rId4"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142876356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1"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2"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3"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4"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6" name="TextBox 58">
            <a:hlinkClick r:id="rId2"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Übersicht</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9" name="TextBox 59">
            <a:hlinkClick r:id="rId3"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20" name="TextBox 60">
            <a:hlinkClick r:id="rId4"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1" name="TextBox 61">
            <a:hlinkClick r:id="rId4"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1"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2"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6"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9"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20" name="TextBox 58">
            <a:hlinkClick r:id="rId2" action="ppaction://hlinksldjump"/>
            <a:extLst>
              <a:ext uri="{FF2B5EF4-FFF2-40B4-BE49-F238E27FC236}">
                <a16:creationId xmlns:a16="http://schemas.microsoft.com/office/drawing/2014/main" id="{0345DECA-0EE9-4EAC-FECC-7CEDB9C24B8C}"/>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Übersicht</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1" name="TextBox 59">
            <a:hlinkClick r:id="rId3" action="ppaction://hlinksldjump"/>
            <a:extLst>
              <a:ext uri="{FF2B5EF4-FFF2-40B4-BE49-F238E27FC236}">
                <a16:creationId xmlns:a16="http://schemas.microsoft.com/office/drawing/2014/main" id="{F00B5FFA-1F1B-6A0F-5BD9-8BD5780434F8}"/>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22" name="TextBox 60">
            <a:hlinkClick r:id="rId4" action="ppaction://hlinksldjump"/>
            <a:extLst>
              <a:ext uri="{FF2B5EF4-FFF2-40B4-BE49-F238E27FC236}">
                <a16:creationId xmlns:a16="http://schemas.microsoft.com/office/drawing/2014/main" id="{83049706-F09C-3A43-1046-1C6DA800CD12}"/>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3" name="TextBox 61">
            <a:hlinkClick r:id="rId4" action="ppaction://hlinksldjump"/>
            <a:extLst>
              <a:ext uri="{FF2B5EF4-FFF2-40B4-BE49-F238E27FC236}">
                <a16:creationId xmlns:a16="http://schemas.microsoft.com/office/drawing/2014/main" id="{F4E8F509-3BC2-30DD-63E6-84FDE7C7A0D3}"/>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6" name="Title"/>
          <p:cNvSpPr>
            <a:spLocks noGrp="1"/>
          </p:cNvSpPr>
          <p:nvPr>
            <p:ph type="title" hasCustomPrompt="1"/>
          </p:nvPr>
        </p:nvSpPr>
        <p:spPr>
          <a:xfrm>
            <a:off x="504000" y="842203"/>
            <a:ext cx="7091999" cy="369332"/>
          </a:xfrm>
        </p:spPr>
        <p:txBody>
          <a:bodyPr/>
          <a:lstStyle/>
          <a:p>
            <a:r>
              <a:rPr lang="en-US" noProof="0" dirty="0"/>
              <a:t>Insert page title (sentence case)</a:t>
            </a:r>
            <a:endParaRPr lang="en-US" dirty="0"/>
          </a:p>
        </p:txBody>
      </p:sp>
      <p:sp>
        <p:nvSpPr>
          <p:cNvPr id="8"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0"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2" name="Rectangle 54"/>
          <p:cNvSpPr/>
          <p:nvPr userDrawn="1"/>
        </p:nvSpPr>
        <p:spPr bwMode="gray">
          <a:xfrm>
            <a:off x="6371775" y="420046"/>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TextBox 58">
            <a:hlinkClick r:id="rId2"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Ziel</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3" name="TextBox 59">
            <a:hlinkClick r:id="rId3"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14" name="TextBox 60">
            <a:hlinkClick r:id="rId4"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5" name="TextBox 61">
            <a:hlinkClick r:id="rId4"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Weitere</a:t>
            </a:r>
            <a:r>
              <a:rPr lang="en-GB" sz="1200" dirty="0">
                <a:solidFill>
                  <a:schemeClr val="bg2">
                    <a:lumMod val="75000"/>
                  </a:schemeClr>
                </a:solidFill>
                <a:latin typeface="+mn-lt"/>
              </a:rPr>
              <a:t> </a:t>
            </a:r>
            <a:r>
              <a:rPr lang="en-GB" sz="1200" dirty="0" err="1">
                <a:solidFill>
                  <a:schemeClr val="bg2">
                    <a:lumMod val="75000"/>
                  </a:schemeClr>
                </a:solidFill>
                <a:latin typeface="+mn-lt"/>
              </a:rPr>
              <a:t>Optionen</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6" name="Title"/>
          <p:cNvSpPr>
            <a:spLocks noGrp="1"/>
          </p:cNvSpPr>
          <p:nvPr>
            <p:ph type="title" hasCustomPrompt="1"/>
          </p:nvPr>
        </p:nvSpPr>
        <p:spPr>
          <a:xfrm>
            <a:off x="504000" y="842203"/>
            <a:ext cx="5111999" cy="369332"/>
          </a:xfrm>
        </p:spPr>
        <p:txBody>
          <a:bodyPr/>
          <a:lstStyle/>
          <a:p>
            <a:r>
              <a:rPr lang="en-US" noProof="0" dirty="0"/>
              <a:t>Insert page title (sentence case)</a:t>
            </a:r>
            <a:endParaRPr lang="en-US" dirty="0"/>
          </a:p>
        </p:txBody>
      </p:sp>
      <p:sp>
        <p:nvSpPr>
          <p:cNvPr id="14"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6"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7"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TextBox 58">
            <a:hlinkClick r:id="rId2"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Ziel</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0" name="TextBox 59">
            <a:hlinkClick r:id="rId3"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11" name="TextBox 60">
            <a:hlinkClick r:id="rId4"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2" name="TextBox 61">
            <a:hlinkClick r:id="rId4"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Weitere</a:t>
            </a:r>
            <a:r>
              <a:rPr lang="en-GB" sz="1200" dirty="0">
                <a:solidFill>
                  <a:schemeClr val="bg2">
                    <a:lumMod val="75000"/>
                  </a:schemeClr>
                </a:solidFill>
                <a:latin typeface="+mn-lt"/>
              </a:rPr>
              <a:t> </a:t>
            </a:r>
            <a:r>
              <a:rPr lang="en-GB" sz="1200" dirty="0" err="1">
                <a:solidFill>
                  <a:schemeClr val="bg2">
                    <a:lumMod val="75000"/>
                  </a:schemeClr>
                </a:solidFill>
                <a:latin typeface="+mn-lt"/>
              </a:rPr>
              <a:t>Optionen</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552787710"/>
      </p:ext>
    </p:extLst>
  </p:cSld>
  <p:clrMapOvr>
    <a:masterClrMapping/>
  </p:clrMapOvr>
  <p:extLst>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arn more">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6" name="Title"/>
          <p:cNvSpPr>
            <a:spLocks noGrp="1"/>
          </p:cNvSpPr>
          <p:nvPr>
            <p:ph type="title" hasCustomPrompt="1"/>
          </p:nvPr>
        </p:nvSpPr>
        <p:spPr>
          <a:xfrm>
            <a:off x="504000" y="842203"/>
            <a:ext cx="511199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87633183"/>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dirty="0"/>
          </a:p>
        </p:txBody>
      </p:sp>
      <p:sp>
        <p:nvSpPr>
          <p:cNvPr id="6" name="Speaker"/>
          <p:cNvSpPr>
            <a:spLocks noGrp="1"/>
          </p:cNvSpPr>
          <p:nvPr userDrawn="1">
            <p:ph type="subTitle" idx="1" hasCustomPrompt="1"/>
          </p:nvPr>
        </p:nvSpPr>
        <p:spPr bwMode="black">
          <a:xfrm>
            <a:off x="1234731" y="4268503"/>
            <a:ext cx="54267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COMP.net GmbH</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8" name="Title 4"/>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sp>
        <p:nvSpPr>
          <p:cNvPr id="3" name="Bildplatzhalter 2"/>
          <p:cNvSpPr>
            <a:spLocks noGrp="1"/>
          </p:cNvSpPr>
          <p:nvPr>
            <p:ph type="pic" sz="quarter" idx="17"/>
          </p:nvPr>
        </p:nvSpPr>
        <p:spPr>
          <a:xfrm>
            <a:off x="308303" y="4110883"/>
            <a:ext cx="744537" cy="746125"/>
          </a:xfrm>
        </p:spPr>
        <p:txBody>
          <a:bodyPr/>
          <a:lstStyle/>
          <a:p>
            <a:endParaRPr lang="de-DE"/>
          </a:p>
        </p:txBody>
      </p:sp>
    </p:spTree>
    <p:extLst>
      <p:ext uri="{BB962C8B-B14F-4D97-AF65-F5344CB8AC3E}">
        <p14:creationId xmlns:p14="http://schemas.microsoft.com/office/powerpoint/2010/main" val="30480462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4718" y="6182127"/>
            <a:ext cx="1480818" cy="343745"/>
          </a:xfrm>
          <a:prstGeom prst="rect">
            <a:avLst/>
          </a:prstGeom>
        </p:spPr>
      </p:pic>
    </p:spTree>
    <p:extLst>
      <p:ext uri="{BB962C8B-B14F-4D97-AF65-F5344CB8AC3E}">
        <p14:creationId xmlns:p14="http://schemas.microsoft.com/office/powerpoint/2010/main" val="78109031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www.compnetgmbh.de</a:t>
            </a:r>
            <a:endParaRPr lang="en-US" sz="1100" b="1" kern="1200" dirty="0">
              <a:solidFill>
                <a:schemeClr val="tx1"/>
              </a:solidFill>
              <a:latin typeface="Arial"/>
              <a:ea typeface="Arial Unicode MS" panose="020B0604020202020204" pitchFamily="34" charset="-128"/>
              <a:cs typeface="+mn-cs"/>
            </a:endParaRPr>
          </a:p>
        </p:txBody>
      </p:sp>
      <p:sp>
        <p:nvSpPr>
          <p:cNvPr id="32" name="Copyright information-German"/>
          <p:cNvSpPr txBox="1"/>
          <p:nvPr userDrawn="1"/>
        </p:nvSpPr>
        <p:spPr bwMode="black">
          <a:xfrm>
            <a:off x="503998" y="2645292"/>
            <a:ext cx="5386593"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2022 COMP.net</a:t>
            </a:r>
            <a:r>
              <a:rPr lang="en-US" sz="800" b="0" baseline="0" noProof="0" dirty="0"/>
              <a:t> GmbH</a:t>
            </a:r>
            <a:r>
              <a:rPr lang="de-DE" sz="800" b="0" noProof="0" dirty="0"/>
              <a:t>.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COMP.net GmbH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COMP.net</a:t>
            </a:r>
            <a:r>
              <a:rPr lang="de-DE" sz="800" kern="1200" baseline="0" noProof="0" dirty="0">
                <a:solidFill>
                  <a:schemeClr val="tx1"/>
                </a:solidFill>
                <a:effectLst/>
                <a:latin typeface="Arial"/>
                <a:ea typeface="+mn-ea"/>
                <a:cs typeface="+mn-cs"/>
              </a:rPr>
              <a:t> GmbH </a:t>
            </a:r>
            <a:r>
              <a:rPr lang="de-DE" sz="800" kern="1200" noProof="0" dirty="0">
                <a:solidFill>
                  <a:schemeClr val="tx1"/>
                </a:solidFill>
                <a:effectLst/>
                <a:latin typeface="Arial"/>
                <a:ea typeface="+mn-ea"/>
                <a:cs typeface="+mn-cs"/>
              </a:rPr>
              <a:t>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COMP.net GmbH bereitgestellt und dienen ausschließlich zu Informationszwecken. Die COMP.net GmbH</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übernimmt keinerlei Haftung oder Gewährleistung für Fehler oder Unvollständigkeiten in dieser Publikation. Die COMP.net GmbH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ist die</a:t>
            </a:r>
            <a:r>
              <a:rPr lang="de-DE" sz="800" kern="1200" baseline="0" noProof="0" dirty="0">
                <a:solidFill>
                  <a:schemeClr val="tx1"/>
                </a:solidFill>
                <a:effectLst/>
                <a:latin typeface="Arial"/>
                <a:ea typeface="+mn-ea"/>
                <a:cs typeface="+mn-cs"/>
              </a:rPr>
              <a:t> COMP.net GmbH </a:t>
            </a:r>
            <a:r>
              <a:rPr lang="de-DE" sz="800" kern="1200" noProof="0" dirty="0">
                <a:solidFill>
                  <a:schemeClr val="tx1"/>
                </a:solidFill>
                <a:effectLst/>
                <a:latin typeface="Arial"/>
                <a:ea typeface="+mn-ea"/>
                <a:cs typeface="+mn-cs"/>
              </a:rPr>
              <a:t>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COMP.net GmbH kann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COMP.net GmbH und andere in diesem Dokument erwähnte Produkte und Dienstleistungen von COMP.net GmbH sowie die dazugehörigen Logos sind Marken oder eingetragene Marken der COMP.net</a:t>
            </a:r>
            <a:r>
              <a:rPr lang="de-DE" sz="800" kern="1200" baseline="0" noProof="0" dirty="0">
                <a:solidFill>
                  <a:schemeClr val="tx1"/>
                </a:solidFill>
                <a:effectLst/>
                <a:latin typeface="Arial"/>
                <a:ea typeface="+mn-ea"/>
                <a:cs typeface="+mn-cs"/>
              </a:rPr>
              <a:t> GmbH</a:t>
            </a:r>
            <a:r>
              <a:rPr lang="de-DE" sz="800" kern="1200" noProof="0" dirty="0">
                <a:solidFill>
                  <a:schemeClr val="tx1"/>
                </a:solidFill>
                <a:effectLst/>
                <a:latin typeface="Arial"/>
                <a:ea typeface="+mn-ea"/>
                <a:cs typeface="+mn-cs"/>
              </a:rPr>
              <a: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p:txBody>
      </p:sp>
      <p:pic>
        <p:nvPicPr>
          <p:cNvPr id="26" name="Linkedin icon with link">
            <a:hlinkClick r:id="rId3"/>
          </p:cNvPr>
          <p:cNvPicPr>
            <a:picLocks noChangeAspect="1"/>
          </p:cNvPicPr>
          <p:nvPr userDrawn="1"/>
        </p:nvPicPr>
        <p:blipFill>
          <a:blip r:embed="rId4"/>
          <a:stretch>
            <a:fillRect/>
          </a:stretch>
        </p:blipFill>
        <p:spPr>
          <a:xfrm>
            <a:off x="503238" y="1749958"/>
            <a:ext cx="361809" cy="361809"/>
          </a:xfrm>
          <a:prstGeom prst="rect">
            <a:avLst/>
          </a:prstGeom>
        </p:spPr>
      </p:pic>
      <p:pic>
        <p:nvPicPr>
          <p:cNvPr id="27" name="YouTube icon with link">
            <a:hlinkClick r:id="rId5"/>
          </p:cNvPr>
          <p:cNvPicPr>
            <a:picLocks noChangeAspect="1"/>
          </p:cNvPicPr>
          <p:nvPr userDrawn="1"/>
        </p:nvPicPr>
        <p:blipFill>
          <a:blip r:embed="rId6"/>
          <a:stretch>
            <a:fillRect/>
          </a:stretch>
        </p:blipFill>
        <p:spPr>
          <a:xfrm>
            <a:off x="1683278" y="1749063"/>
            <a:ext cx="363600" cy="363600"/>
          </a:xfrm>
          <a:prstGeom prst="rect">
            <a:avLst/>
          </a:prstGeom>
        </p:spPr>
      </p:pic>
      <p:pic>
        <p:nvPicPr>
          <p:cNvPr id="28" name="Twitter icon with link">
            <a:hlinkClick r:id="rId7" tooltip="https://twitter.com/sap"/>
          </p:cNvPr>
          <p:cNvPicPr>
            <a:picLocks noChangeAspect="1"/>
          </p:cNvPicPr>
          <p:nvPr userDrawn="1"/>
        </p:nvPicPr>
        <p:blipFill>
          <a:blip r:embed="rId8"/>
          <a:stretch>
            <a:fillRect/>
          </a:stretch>
        </p:blipFill>
        <p:spPr>
          <a:xfrm>
            <a:off x="2273745" y="1749958"/>
            <a:ext cx="361809" cy="361809"/>
          </a:xfrm>
          <a:prstGeom prst="rect">
            <a:avLst/>
          </a:prstGeom>
        </p:spPr>
      </p:pic>
      <p:sp>
        <p:nvSpPr>
          <p:cNvPr id="20" name="SAP folgen auf"/>
          <p:cNvSpPr txBox="1"/>
          <p:nvPr userDrawn="1"/>
        </p:nvSpPr>
        <p:spPr bwMode="black">
          <a:xfrm>
            <a:off x="503997" y="1461001"/>
            <a:ext cx="2245027"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COMP.net folgen auf</a:t>
            </a:r>
          </a:p>
        </p:txBody>
      </p:sp>
      <p:pic>
        <p:nvPicPr>
          <p:cNvPr id="12" name="Grafik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2810" y="1739482"/>
            <a:ext cx="362704" cy="362704"/>
          </a:xfrm>
          <a:prstGeom prst="rect">
            <a:avLst/>
          </a:prstGeom>
        </p:spPr>
      </p:pic>
      <p:pic>
        <p:nvPicPr>
          <p:cNvPr id="13" name="Picture 2">
            <a:extLst>
              <a:ext uri="{FF2B5EF4-FFF2-40B4-BE49-F238E27FC236}">
                <a16:creationId xmlns:a16="http://schemas.microsoft.com/office/drawing/2014/main" id="{17F1F237-9C03-7441-B9DA-7712AC1FC94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03843" y="6276835"/>
            <a:ext cx="1480818" cy="343745"/>
          </a:xfrm>
          <a:prstGeom prst="rect">
            <a:avLst/>
          </a:prstGeom>
        </p:spPr>
      </p:pic>
      <p:pic>
        <p:nvPicPr>
          <p:cNvPr id="14" name="Grafik 13">
            <a:extLst>
              <a:ext uri="{FF2B5EF4-FFF2-40B4-BE49-F238E27FC236}">
                <a16:creationId xmlns:a16="http://schemas.microsoft.com/office/drawing/2014/main" id="{4AD76D55-F853-6367-22E6-80A5A7EB57EF}"/>
              </a:ext>
            </a:extLst>
          </p:cNvPr>
          <p:cNvPicPr>
            <a:picLocks noChangeAspect="1"/>
          </p:cNvPicPr>
          <p:nvPr userDrawn="1"/>
        </p:nvPicPr>
        <p:blipFill>
          <a:blip r:embed="rId11"/>
          <a:stretch>
            <a:fillRect/>
          </a:stretch>
        </p:blipFill>
        <p:spPr>
          <a:xfrm>
            <a:off x="11484661" y="6198136"/>
            <a:ext cx="433877" cy="250571"/>
          </a:xfrm>
          <a:prstGeom prst="rect">
            <a:avLst/>
          </a:prstGeom>
        </p:spPr>
      </p:pic>
    </p:spTree>
    <p:extLst>
      <p:ext uri="{BB962C8B-B14F-4D97-AF65-F5344CB8AC3E}">
        <p14:creationId xmlns:p14="http://schemas.microsoft.com/office/powerpoint/2010/main" val="191186275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pyright Englisch">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www.compnetgmbh.de</a:t>
            </a:r>
            <a:endParaRPr lang="en-US" sz="1100" b="1" kern="1200" dirty="0">
              <a:solidFill>
                <a:schemeClr val="tx1"/>
              </a:solidFill>
              <a:latin typeface="Arial"/>
              <a:ea typeface="Arial Unicode MS" panose="020B0604020202020204" pitchFamily="34" charset="-128"/>
              <a:cs typeface="+mn-cs"/>
            </a:endParaRPr>
          </a:p>
        </p:txBody>
      </p:sp>
      <p:sp>
        <p:nvSpPr>
          <p:cNvPr id="32" name="Copyright information-German"/>
          <p:cNvSpPr txBox="1"/>
          <p:nvPr userDrawn="1"/>
        </p:nvSpPr>
        <p:spPr bwMode="black">
          <a:xfrm>
            <a:off x="503999" y="2645292"/>
            <a:ext cx="5252746"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2022 COMP.net GmbH. All rights reserved.</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Distribution and duplication of this publication or of parts thereof are not permitted for any purpose and in any form whatsoever without the express written consent of COMP.net GmbH.</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Information contained in this publication is subject to change without notice. The software products offered by COMP.net GmbH or its distributors may contain software components of other software manufacturers. Products may have country-specific differences.</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These documents are provided by COMP.net GmbH and are for informational purposes only. COMP.net GmbH assumes no liability or warranty for errors or omissions in this publication. COMP.net GmbH is only responsible for products and services as stipulated in the agreement for the respective products and services. None of the information contained herein is to be interpreted as an additional guarantee.</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In particular, COMP.net GmbH is in no way obliged to follow business processes presented in this publication or an associated presentation or to develop or publish functions reproduced herein. This publication or an associated presentation, the strategy and any future developments, products and / or platforms of COMP.net GmbH may be changed without notice at any time and without stating any reasons. The information contained in this publication does not constitute a promise, promise or legal obligation to provide any material, code or function. All forward-looking statements involve various risks and uncertainties that could cause actual results to differ from expectations. The reader is advised not to exaggerate confidence in these forward-looking statements or to rely on them when making purchasing decisions.</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COMP.net GmbH and other products and services of COMP.net GmbH mentioned in this document as well as the associated logos are trademarks or registered trademarks of COMP.net GmbH. All other product and service names are trademarks of their respective companies.</a:t>
            </a:r>
            <a:endParaRPr lang="de-DE" sz="800" kern="1200" noProof="0" dirty="0">
              <a:solidFill>
                <a:schemeClr val="tx1"/>
              </a:solidFill>
              <a:effectLst/>
              <a:latin typeface="Arial"/>
              <a:ea typeface="+mn-ea"/>
              <a:cs typeface="+mn-cs"/>
            </a:endParaRPr>
          </a:p>
        </p:txBody>
      </p:sp>
      <p:pic>
        <p:nvPicPr>
          <p:cNvPr id="26" name="Linkedin icon with link">
            <a:hlinkClick r:id="rId3"/>
          </p:cNvPr>
          <p:cNvPicPr>
            <a:picLocks noChangeAspect="1"/>
          </p:cNvPicPr>
          <p:nvPr userDrawn="1"/>
        </p:nvPicPr>
        <p:blipFill>
          <a:blip r:embed="rId4"/>
          <a:stretch>
            <a:fillRect/>
          </a:stretch>
        </p:blipFill>
        <p:spPr>
          <a:xfrm>
            <a:off x="503238" y="1749958"/>
            <a:ext cx="361809" cy="361809"/>
          </a:xfrm>
          <a:prstGeom prst="rect">
            <a:avLst/>
          </a:prstGeom>
        </p:spPr>
      </p:pic>
      <p:pic>
        <p:nvPicPr>
          <p:cNvPr id="27" name="YouTube icon with link">
            <a:hlinkClick r:id="rId5"/>
          </p:cNvPr>
          <p:cNvPicPr>
            <a:picLocks noChangeAspect="1"/>
          </p:cNvPicPr>
          <p:nvPr userDrawn="1"/>
        </p:nvPicPr>
        <p:blipFill>
          <a:blip r:embed="rId6"/>
          <a:stretch>
            <a:fillRect/>
          </a:stretch>
        </p:blipFill>
        <p:spPr>
          <a:xfrm>
            <a:off x="1683278" y="1749063"/>
            <a:ext cx="363600" cy="363600"/>
          </a:xfrm>
          <a:prstGeom prst="rect">
            <a:avLst/>
          </a:prstGeom>
        </p:spPr>
      </p:pic>
      <p:pic>
        <p:nvPicPr>
          <p:cNvPr id="28" name="Twitter icon with link">
            <a:hlinkClick r:id="rId7" tooltip="https://twitter.com/sap"/>
          </p:cNvPr>
          <p:cNvPicPr>
            <a:picLocks noChangeAspect="1"/>
          </p:cNvPicPr>
          <p:nvPr userDrawn="1"/>
        </p:nvPicPr>
        <p:blipFill>
          <a:blip r:embed="rId8"/>
          <a:stretch>
            <a:fillRect/>
          </a:stretch>
        </p:blipFill>
        <p:spPr>
          <a:xfrm>
            <a:off x="2273745" y="1749958"/>
            <a:ext cx="361809" cy="361809"/>
          </a:xfrm>
          <a:prstGeom prst="rect">
            <a:avLst/>
          </a:prstGeom>
        </p:spPr>
      </p:pic>
      <p:sp>
        <p:nvSpPr>
          <p:cNvPr id="20" name="SAP folgen auf"/>
          <p:cNvSpPr txBox="1"/>
          <p:nvPr userDrawn="1"/>
        </p:nvSpPr>
        <p:spPr bwMode="black">
          <a:xfrm>
            <a:off x="511948" y="1453050"/>
            <a:ext cx="2245027"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Follow COMP.net</a:t>
            </a:r>
            <a:r>
              <a:rPr lang="de-DE" sz="1100" b="0" kern="1200" baseline="0" noProof="0" dirty="0">
                <a:solidFill>
                  <a:schemeClr val="tx1"/>
                </a:solidFill>
                <a:latin typeface="Arial"/>
                <a:ea typeface="Arial Unicode MS" panose="020B0604020202020204" pitchFamily="34" charset="-128"/>
                <a:cs typeface="+mn-cs"/>
              </a:rPr>
              <a:t> on:</a:t>
            </a:r>
            <a:endParaRPr lang="de-DE" sz="1100" b="0" kern="1200" noProof="0" dirty="0">
              <a:solidFill>
                <a:schemeClr val="tx1"/>
              </a:solidFill>
              <a:latin typeface="Arial"/>
              <a:ea typeface="Arial Unicode MS" panose="020B0604020202020204" pitchFamily="34" charset="-128"/>
              <a:cs typeface="+mn-cs"/>
            </a:endParaRPr>
          </a:p>
        </p:txBody>
      </p:sp>
      <p:pic>
        <p:nvPicPr>
          <p:cNvPr id="10" name="Picture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003843" y="6276835"/>
            <a:ext cx="1480818" cy="343745"/>
          </a:xfrm>
          <a:prstGeom prst="rect">
            <a:avLst/>
          </a:prstGeom>
        </p:spPr>
      </p:pic>
      <p:pic>
        <p:nvPicPr>
          <p:cNvPr id="12" name="Grafik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2810" y="1739482"/>
            <a:ext cx="362704" cy="362704"/>
          </a:xfrm>
          <a:prstGeom prst="rect">
            <a:avLst/>
          </a:prstGeom>
        </p:spPr>
      </p:pic>
      <p:pic>
        <p:nvPicPr>
          <p:cNvPr id="3" name="Grafik 2">
            <a:extLst>
              <a:ext uri="{FF2B5EF4-FFF2-40B4-BE49-F238E27FC236}">
                <a16:creationId xmlns:a16="http://schemas.microsoft.com/office/drawing/2014/main" id="{F13BD34A-C0D2-66DC-F762-60B6740B9DEE}"/>
              </a:ext>
            </a:extLst>
          </p:cNvPr>
          <p:cNvPicPr>
            <a:picLocks noChangeAspect="1"/>
          </p:cNvPicPr>
          <p:nvPr userDrawn="1"/>
        </p:nvPicPr>
        <p:blipFill>
          <a:blip r:embed="rId11"/>
          <a:stretch>
            <a:fillRect/>
          </a:stretch>
        </p:blipFill>
        <p:spPr>
          <a:xfrm>
            <a:off x="11484661" y="6198136"/>
            <a:ext cx="433877" cy="250571"/>
          </a:xfrm>
          <a:prstGeom prst="rect">
            <a:avLst/>
          </a:prstGeom>
        </p:spPr>
      </p:pic>
    </p:spTree>
    <p:extLst>
      <p:ext uri="{BB962C8B-B14F-4D97-AF65-F5344CB8AC3E}">
        <p14:creationId xmlns:p14="http://schemas.microsoft.com/office/powerpoint/2010/main" val="118028558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p:bg bwMode="gray">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 y="1518753"/>
            <a:ext cx="12195175" cy="5339251"/>
          </a:xfrm>
          <a:prstGeom prst="rect">
            <a:avLst/>
          </a:prstGeom>
          <a:solidFill>
            <a:schemeClr val="bg1">
              <a:lumMod val="95000"/>
            </a:schemeClr>
          </a:solidFill>
        </p:spPr>
        <p:txBody>
          <a:bodyPr tIns="716789" anchor="t" anchorCtr="0"/>
          <a:lstStyle>
            <a:lvl1pPr algn="ctr">
              <a:defRPr sz="1600" b="0"/>
            </a:lvl1pPr>
          </a:lstStyle>
          <a:p>
            <a:r>
              <a:rPr lang="en-US" dirty="0"/>
              <a:t>Click icon to add picture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9" y="6202660"/>
            <a:ext cx="1480818" cy="343745"/>
          </a:xfrm>
          <a:prstGeom prst="rect">
            <a:avLst/>
          </a:prstGeom>
        </p:spPr>
      </p:pic>
    </p:spTree>
    <p:extLst>
      <p:ext uri="{BB962C8B-B14F-4D97-AF65-F5344CB8AC3E}">
        <p14:creationId xmlns:p14="http://schemas.microsoft.com/office/powerpoint/2010/main" val="162512483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1371324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vl2pPr marL="179964" indent="-179964">
              <a:buClr>
                <a:srgbClr val="F0AB00"/>
              </a:buClr>
              <a:buFont typeface="Wingdings" panose="05000000000000000000" pitchFamily="2" charset="2"/>
              <a:buChar char="§"/>
              <a:defRPr/>
            </a:lvl2pPr>
            <a:lvl3pPr marL="358775" indent="-179388">
              <a:buClr>
                <a:srgbClr val="F0AB00"/>
              </a:buClr>
              <a:buFont typeface="Wingdings" panose="05000000000000000000" pitchFamily="2" charset="2"/>
              <a:buChar char="§"/>
              <a:defRPr/>
            </a:lvl3pPr>
            <a:lvl4pPr marL="539892" indent="-179964">
              <a:buClr>
                <a:srgbClr val="F0AB00"/>
              </a:buClr>
              <a:buFont typeface="Wingdings" panose="05000000000000000000" pitchFamily="2" charset="2"/>
              <a:buChar char="§"/>
              <a:defRPr/>
            </a:lvl4pPr>
            <a:lvl5pPr marL="719856" indent="-179964">
              <a:buClr>
                <a:srgbClr val="F0AB00"/>
              </a:buClr>
              <a:buFont typeface="Wingdings" panose="05000000000000000000" pitchFamily="2" charset="2"/>
              <a:buChar char="§"/>
              <a:defRPr/>
            </a:lvl5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6523654"/>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6617716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9"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0"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2"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7" name="TextBox 58">
            <a:hlinkClick r:id="rId2"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Ziel</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3" name="TextBox 59">
            <a:hlinkClick r:id="rId3"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14" name="TextBox 60">
            <a:hlinkClick r:id="rId4"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5" name="TextBox 61">
            <a:hlinkClick r:id="rId4"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Weitere</a:t>
            </a:r>
            <a:r>
              <a:rPr lang="en-GB" sz="1200" dirty="0">
                <a:solidFill>
                  <a:schemeClr val="bg2">
                    <a:lumMod val="75000"/>
                  </a:schemeClr>
                </a:solidFill>
                <a:latin typeface="+mn-lt"/>
              </a:rPr>
              <a:t> </a:t>
            </a:r>
            <a:r>
              <a:rPr lang="en-GB" sz="1200" dirty="0" err="1">
                <a:solidFill>
                  <a:schemeClr val="bg2">
                    <a:lumMod val="75000"/>
                  </a:schemeClr>
                </a:solidFill>
                <a:latin typeface="+mn-lt"/>
              </a:rPr>
              <a:t>Optionen</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6"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7"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8"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8595" y="360159"/>
            <a:ext cx="1041881" cy="209754"/>
          </a:xfrm>
          <a:prstGeom prst="rect">
            <a:avLst/>
          </a:prstGeom>
        </p:spPr>
      </p:pic>
      <p:sp>
        <p:nvSpPr>
          <p:cNvPr id="10" name="TextBox 58">
            <a:hlinkClick r:id="rId3"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Übersicht</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1" name="TextBox 59">
            <a:hlinkClick r:id="rId4"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12" name="TextBox 60">
            <a:hlinkClick r:id="rId5"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3" name="TextBox 61">
            <a:hlinkClick r:id="rId5"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Weitere</a:t>
            </a:r>
            <a:r>
              <a:rPr lang="en-GB" sz="1200" dirty="0">
                <a:solidFill>
                  <a:schemeClr val="bg2">
                    <a:lumMod val="75000"/>
                  </a:schemeClr>
                </a:solidFill>
                <a:latin typeface="+mn-lt"/>
              </a:rPr>
              <a:t> </a:t>
            </a:r>
            <a:r>
              <a:rPr lang="en-GB" sz="1200" dirty="0" err="1">
                <a:solidFill>
                  <a:schemeClr val="bg2">
                    <a:lumMod val="75000"/>
                  </a:schemeClr>
                </a:solidFill>
                <a:latin typeface="+mn-lt"/>
              </a:rPr>
              <a:t>Optionen</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nctions">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73819" y="1678488"/>
            <a:ext cx="6553491" cy="467003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cNvSpPr>
            <a:spLocks noGrp="1"/>
          </p:cNvSpPr>
          <p:nvPr>
            <p:ph type="title" hasCustomPrompt="1"/>
          </p:nvPr>
        </p:nvSpPr>
        <p:spPr>
          <a:xfrm>
            <a:off x="504001" y="842203"/>
            <a:ext cx="9642081" cy="369332"/>
          </a:xfrm>
        </p:spPr>
        <p:txBody>
          <a:bodyPr/>
          <a:lstStyle/>
          <a:p>
            <a:r>
              <a:rPr lang="en-US" noProof="0" dirty="0"/>
              <a:t>Insert page title (sentence case)</a:t>
            </a:r>
            <a:endParaRPr lang="en-US" dirty="0"/>
          </a:p>
        </p:txBody>
      </p:sp>
      <p:sp>
        <p:nvSpPr>
          <p:cNvPr id="6"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7"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8"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3" name="Bildplatzhalter 2"/>
          <p:cNvSpPr>
            <a:spLocks noGrp="1"/>
          </p:cNvSpPr>
          <p:nvPr>
            <p:ph type="pic" sz="quarter" idx="11"/>
          </p:nvPr>
        </p:nvSpPr>
        <p:spPr>
          <a:xfrm>
            <a:off x="10583236" y="331085"/>
            <a:ext cx="1107114" cy="1022235"/>
          </a:xfrm>
        </p:spPr>
        <p:txBody>
          <a:bodyPr/>
          <a:lstStyle/>
          <a:p>
            <a:endParaRPr lang="de-DE" dirty="0"/>
          </a:p>
        </p:txBody>
      </p:sp>
      <p:sp>
        <p:nvSpPr>
          <p:cNvPr id="11" name="Bildplatzhalter 10"/>
          <p:cNvSpPr>
            <a:spLocks noGrp="1"/>
          </p:cNvSpPr>
          <p:nvPr>
            <p:ph type="pic" sz="quarter" idx="12"/>
          </p:nvPr>
        </p:nvSpPr>
        <p:spPr>
          <a:xfrm>
            <a:off x="7904163" y="1678488"/>
            <a:ext cx="3786187" cy="4669925"/>
          </a:xfrm>
        </p:spPr>
        <p:txBody>
          <a:bodyPr/>
          <a:lstStyle/>
          <a:p>
            <a:endParaRPr lang="de-DE"/>
          </a:p>
        </p:txBody>
      </p:sp>
      <p:sp>
        <p:nvSpPr>
          <p:cNvPr id="10" name="TextBox 58">
            <a:hlinkClick r:id="rId2"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Übersicht</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2" name="TextBox 59">
            <a:hlinkClick r:id="rId3"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13" name="TextBox 60">
            <a:hlinkClick r:id="rId4"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4" name="TextBox 61">
            <a:hlinkClick r:id="rId4"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Weitere</a:t>
            </a:r>
            <a:r>
              <a:rPr lang="en-GB" sz="1200" dirty="0">
                <a:solidFill>
                  <a:schemeClr val="bg2">
                    <a:lumMod val="75000"/>
                  </a:schemeClr>
                </a:solidFill>
                <a:latin typeface="+mn-lt"/>
              </a:rPr>
              <a:t> </a:t>
            </a:r>
            <a:r>
              <a:rPr lang="en-GB" sz="1200" dirty="0" err="1">
                <a:solidFill>
                  <a:schemeClr val="bg2">
                    <a:lumMod val="75000"/>
                  </a:schemeClr>
                </a:solidFill>
                <a:latin typeface="+mn-lt"/>
              </a:rPr>
              <a:t>Optionen</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667605007"/>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2"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3"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4"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TextBox 58">
            <a:hlinkClick r:id="rId2" action="ppaction://hlinksldjump"/>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Übersicht</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0" name="TextBox 59">
            <a:hlinkClick r:id="rId3" action="ppaction://hlinksldjump"/>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Lösung</a:t>
            </a:r>
            <a:endParaRPr lang="en-GB" sz="1200" dirty="0">
              <a:solidFill>
                <a:schemeClr val="bg2">
                  <a:lumMod val="75000"/>
                </a:schemeClr>
              </a:solidFill>
              <a:latin typeface="+mn-lt"/>
            </a:endParaRPr>
          </a:p>
        </p:txBody>
      </p:sp>
      <p:sp>
        <p:nvSpPr>
          <p:cNvPr id="16" name="TextBox 60">
            <a:hlinkClick r:id="rId4" action="ppaction://hlinksldjump"/>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7" name="TextBox 61">
            <a:hlinkClick r:id="rId4" action="ppaction://hlinksldjump"/>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2022 COMP.net GmbH. Alle </a:t>
            </a:r>
            <a:r>
              <a:rPr lang="en-US" sz="600" noProof="0" dirty="0" err="1">
                <a:solidFill>
                  <a:schemeClr val="tx1"/>
                </a:solidFill>
              </a:rPr>
              <a:t>Rechte</a:t>
            </a:r>
            <a:r>
              <a:rPr lang="en-US" sz="600" noProof="0" dirty="0">
                <a:solidFill>
                  <a:schemeClr val="tx1"/>
                </a:solidFill>
              </a:rPr>
              <a:t> </a:t>
            </a:r>
            <a:r>
              <a:rPr lang="en-US" sz="600" noProof="0" dirty="0" err="1">
                <a:solidFill>
                  <a:schemeClr val="tx1"/>
                </a:solidFill>
              </a:rPr>
              <a:t>vorbehalten</a:t>
            </a:r>
            <a:r>
              <a:rPr lang="en-US" sz="600" noProof="0" dirty="0">
                <a:solidFill>
                  <a:schemeClr val="tx1"/>
                </a:solidFill>
              </a:rPr>
              <a:t>.</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7" name="Eine Ecke des Rechtecks schneiden 6"/>
          <p:cNvSpPr/>
          <p:nvPr userDrawn="1"/>
        </p:nvSpPr>
        <p:spPr>
          <a:xfrm flipH="1">
            <a:off x="11443252" y="6393706"/>
            <a:ext cx="748748" cy="464293"/>
          </a:xfrm>
          <a:prstGeom prst="snip1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11655288" y="6523499"/>
            <a:ext cx="445630" cy="230832"/>
          </a:xfrm>
          <a:prstGeom prst="rect">
            <a:avLst/>
          </a:prstGeom>
        </p:spPr>
        <p:txBody>
          <a:bodyPr wrap="square">
            <a:spAutoFit/>
          </a:bodyPr>
          <a:lstStyle/>
          <a:p>
            <a:fld id="{57A9F224-05D2-4519-A791-A0B48FD35C47}" type="slidenum">
              <a:rPr lang="de-DE" sz="900" smtClean="0">
                <a:solidFill>
                  <a:schemeClr val="bg1"/>
                </a:solidFill>
              </a:rPr>
              <a:pPr/>
              <a:t>‹Nr.›</a:t>
            </a:fld>
            <a:endParaRPr lang="de-DE" sz="1600" dirty="0">
              <a:solidFill>
                <a:schemeClr val="bg1"/>
              </a:solidFill>
            </a:endParaRPr>
          </a:p>
        </p:txBody>
      </p:sp>
      <p:pic>
        <p:nvPicPr>
          <p:cNvPr id="9" name="Grafik 8"/>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648595" y="360159"/>
            <a:ext cx="1041881" cy="209754"/>
          </a:xfrm>
          <a:prstGeom prst="rect">
            <a:avLst/>
          </a:prstGeom>
        </p:spPr>
      </p:pic>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5" r:id="rId2"/>
    <p:sldLayoutId id="2147483741" r:id="rId3"/>
    <p:sldLayoutId id="2147483765" r:id="rId4"/>
    <p:sldLayoutId id="2147483767" r:id="rId5"/>
    <p:sldLayoutId id="2147483743" r:id="rId6"/>
    <p:sldLayoutId id="2147483774" r:id="rId7"/>
    <p:sldLayoutId id="2147483804" r:id="rId8"/>
    <p:sldLayoutId id="2147483745" r:id="rId9"/>
    <p:sldLayoutId id="2147483760" r:id="rId10"/>
    <p:sldLayoutId id="2147483768" r:id="rId11"/>
    <p:sldLayoutId id="2147483805" r:id="rId12"/>
    <p:sldLayoutId id="2147483769" r:id="rId13"/>
    <p:sldLayoutId id="2147483770" r:id="rId14"/>
    <p:sldLayoutId id="2147483744" r:id="rId15"/>
    <p:sldLayoutId id="2147483757" r:id="rId16"/>
    <p:sldLayoutId id="2147483748" r:id="rId17"/>
    <p:sldLayoutId id="2147483807" r:id="rId18"/>
    <p:sldLayoutId id="2147483771" r:id="rId19"/>
    <p:sldLayoutId id="2147483763" r:id="rId20"/>
    <p:sldLayoutId id="2147483751" r:id="rId21"/>
    <p:sldLayoutId id="2147483756" r:id="rId22"/>
    <p:sldLayoutId id="2147483740" r:id="rId23"/>
    <p:sldLayoutId id="2147483755" r:id="rId24"/>
    <p:sldLayoutId id="2147483806" r:id="rId25"/>
    <p:sldLayoutId id="2147483799" r:id="rId26"/>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D3D3D"/>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7"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2019 COMP.net GmbH. All rights reserved.</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8" name="Eine Ecke des Rechtecks schneiden 7"/>
          <p:cNvSpPr/>
          <p:nvPr userDrawn="1"/>
        </p:nvSpPr>
        <p:spPr>
          <a:xfrm flipH="1">
            <a:off x="11443252" y="6393706"/>
            <a:ext cx="748748" cy="464293"/>
          </a:xfrm>
          <a:prstGeom prst="snip1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userDrawn="1"/>
        </p:nvSpPr>
        <p:spPr>
          <a:xfrm>
            <a:off x="11655288" y="6523499"/>
            <a:ext cx="445630" cy="230832"/>
          </a:xfrm>
          <a:prstGeom prst="rect">
            <a:avLst/>
          </a:prstGeom>
        </p:spPr>
        <p:txBody>
          <a:bodyPr wrap="square">
            <a:spAutoFit/>
          </a:bodyPr>
          <a:lstStyle/>
          <a:p>
            <a:fld id="{57A9F224-05D2-4519-A791-A0B48FD35C47}" type="slidenum">
              <a:rPr lang="de-DE" sz="900" smtClean="0">
                <a:solidFill>
                  <a:schemeClr val="tx1"/>
                </a:solidFill>
              </a:rPr>
              <a:pPr/>
              <a:t>‹Nr.›</a:t>
            </a:fld>
            <a:endParaRPr lang="de-DE" sz="1600" dirty="0">
              <a:solidFill>
                <a:schemeClr val="tx1"/>
              </a:solidFill>
            </a:endParaRPr>
          </a:p>
        </p:txBody>
      </p:sp>
    </p:spTree>
    <p:extLst>
      <p:ext uri="{BB962C8B-B14F-4D97-AF65-F5344CB8AC3E}">
        <p14:creationId xmlns:p14="http://schemas.microsoft.com/office/powerpoint/2010/main" val="2031361106"/>
      </p:ext>
    </p:extLst>
  </p:cSld>
  <p:clrMap bg1="dk1" tx1="lt1" bg2="dk2" tx2="lt2" accent1="accent1" accent2="accent2" accent3="accent3" accent4="accent4" accent5="accent5" accent6="accent6" hlink="hlink" folHlink="folHlink"/>
  <p:sldLayoutIdLst>
    <p:sldLayoutId id="2147483789" r:id="rId1"/>
    <p:sldLayoutId id="2147483791" r:id="rId2"/>
    <p:sldLayoutId id="2147483798"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slide" Target="slide8.xml"/><Relationship Id="rId5" Type="http://schemas.openxmlformats.org/officeDocument/2006/relationships/slide" Target="slide5.xml"/><Relationship Id="rId4" Type="http://schemas.openxmlformats.org/officeDocument/2006/relationships/slide" Target="slide1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docs.cobisoft.de/wiki/start" TargetMode="External"/><Relationship Id="rId7" Type="http://schemas.openxmlformats.org/officeDocument/2006/relationships/image" Target="../media/image9.png"/><Relationship Id="rId2" Type="http://schemas.openxmlformats.org/officeDocument/2006/relationships/hyperlink" Target="http://www.cobisoft.de/" TargetMode="External"/><Relationship Id="rId1" Type="http://schemas.openxmlformats.org/officeDocument/2006/relationships/slideLayout" Target="../slideLayouts/slideLayout18.xml"/><Relationship Id="rId6" Type="http://schemas.openxmlformats.org/officeDocument/2006/relationships/image" Target="../media/image66.jpg"/><Relationship Id="rId5" Type="http://schemas.openxmlformats.org/officeDocument/2006/relationships/image" Target="../media/image65.tmp"/><Relationship Id="rId4" Type="http://schemas.openxmlformats.org/officeDocument/2006/relationships/hyperlink" Target="http://www.play.google.com/store/apps/details?id=de.cobi.wms&amp;hl=d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gif"/><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D6B04C4A-113E-B234-A5C7-90C36BC2A52F}"/>
              </a:ext>
            </a:extLst>
          </p:cNvPr>
          <p:cNvPicPr>
            <a:picLocks noChangeAspect="1"/>
          </p:cNvPicPr>
          <p:nvPr/>
        </p:nvPicPr>
        <p:blipFill rotWithShape="1">
          <a:blip r:embed="rId3"/>
          <a:srcRect t="22045" r="7462" b="15620"/>
          <a:stretch/>
        </p:blipFill>
        <p:spPr>
          <a:xfrm>
            <a:off x="-1" y="1381422"/>
            <a:ext cx="12195175" cy="5476577"/>
          </a:xfrm>
          <a:prstGeom prst="rect">
            <a:avLst/>
          </a:prstGeom>
        </p:spPr>
      </p:pic>
      <p:grpSp>
        <p:nvGrpSpPr>
          <p:cNvPr id="10" name="Group 9"/>
          <p:cNvGrpSpPr/>
          <p:nvPr/>
        </p:nvGrpSpPr>
        <p:grpSpPr>
          <a:xfrm>
            <a:off x="326772" y="2225651"/>
            <a:ext cx="6743499" cy="2041315"/>
            <a:chOff x="481013" y="2226169"/>
            <a:chExt cx="6593168" cy="2041789"/>
          </a:xfrm>
        </p:grpSpPr>
        <p:sp>
          <p:nvSpPr>
            <p:cNvPr id="18" name="Rectangle 17"/>
            <p:cNvSpPr/>
            <p:nvPr/>
          </p:nvSpPr>
          <p:spPr bwMode="gray">
            <a:xfrm>
              <a:off x="481013" y="2356684"/>
              <a:ext cx="6593168" cy="1911274"/>
            </a:xfrm>
            <a:prstGeom prst="rect">
              <a:avLst/>
            </a:prstGeom>
            <a:solidFill>
              <a:srgbClr val="000000">
                <a:alpha val="74902"/>
              </a:srgbClr>
            </a:solidFill>
            <a:ln w="6350" algn="ctr">
              <a:noFill/>
              <a:miter lim="800000"/>
              <a:headEnd/>
              <a:tailEnd/>
            </a:ln>
          </p:spPr>
          <p:txBody>
            <a:bodyPr lIns="215950" tIns="107975" rIns="107975" bIns="107975" rtlCol="0" anchor="t">
              <a:spAutoFit/>
            </a:bodyPr>
            <a:lstStyle/>
            <a:p>
              <a:r>
                <a:rPr lang="en-US" sz="3600" b="1" dirty="0">
                  <a:solidFill>
                    <a:schemeClr val="bg1"/>
                  </a:solidFill>
                  <a:latin typeface="+mj-lt"/>
                </a:rPr>
                <a:t>Mobile </a:t>
              </a:r>
              <a:r>
                <a:rPr lang="en-US" sz="3600" b="1" dirty="0" err="1">
                  <a:solidFill>
                    <a:schemeClr val="bg1"/>
                  </a:solidFill>
                  <a:latin typeface="+mj-lt"/>
                </a:rPr>
                <a:t>Lagerlogistik</a:t>
              </a:r>
              <a:r>
                <a:rPr lang="en-US" sz="3600" b="1" dirty="0">
                  <a:solidFill>
                    <a:schemeClr val="bg1"/>
                  </a:solidFill>
                  <a:latin typeface="+mj-lt"/>
                </a:rPr>
                <a:t> </a:t>
              </a:r>
              <a:br>
                <a:rPr lang="en-US" sz="3600" b="1" dirty="0">
                  <a:solidFill>
                    <a:schemeClr val="bg1"/>
                  </a:solidFill>
                  <a:latin typeface="+mj-lt"/>
                </a:rPr>
              </a:br>
              <a:r>
                <a:rPr lang="en-US" sz="3600" b="1" dirty="0" err="1">
                  <a:solidFill>
                    <a:schemeClr val="bg1"/>
                  </a:solidFill>
                  <a:latin typeface="+mj-lt"/>
                </a:rPr>
                <a:t>mit</a:t>
              </a:r>
              <a:r>
                <a:rPr lang="en-US" sz="3600" b="1" dirty="0">
                  <a:solidFill>
                    <a:schemeClr val="bg1"/>
                  </a:solidFill>
                  <a:latin typeface="+mj-lt"/>
                </a:rPr>
                <a:t> SAP Business One</a:t>
              </a:r>
            </a:p>
            <a:p>
              <a:r>
                <a:rPr lang="en-US" sz="1800" b="1" dirty="0">
                  <a:solidFill>
                    <a:schemeClr val="bg1"/>
                  </a:solidFill>
                  <a:latin typeface="+mn-lt"/>
                </a:rPr>
                <a:t>COBI.wms </a:t>
              </a:r>
              <a:r>
                <a:rPr lang="en-US" sz="1800" b="1" dirty="0" err="1">
                  <a:solidFill>
                    <a:schemeClr val="bg1"/>
                  </a:solidFill>
                  <a:latin typeface="+mn-lt"/>
                </a:rPr>
                <a:t>Lösungsüberblick</a:t>
              </a:r>
              <a:endParaRPr lang="en-US" sz="1800" b="1" dirty="0">
                <a:solidFill>
                  <a:srgbClr val="FFC000"/>
                </a:solidFill>
                <a:latin typeface="+mn-lt"/>
              </a:endParaRPr>
            </a:p>
            <a:p>
              <a:endParaRPr lang="en-US" sz="2000" dirty="0">
                <a:solidFill>
                  <a:schemeClr val="bg1"/>
                </a:solidFill>
              </a:endParaRPr>
            </a:p>
          </p:txBody>
        </p:sp>
        <p:sp>
          <p:nvSpPr>
            <p:cNvPr id="19" name="Rectangle 18"/>
            <p:cNvSpPr/>
            <p:nvPr/>
          </p:nvSpPr>
          <p:spPr bwMode="gray">
            <a:xfrm>
              <a:off x="481013" y="2226169"/>
              <a:ext cx="6593168" cy="146847"/>
            </a:xfrm>
            <a:prstGeom prst="rect">
              <a:avLst/>
            </a:prstGeom>
            <a:solidFill>
              <a:schemeClr val="accent1"/>
            </a:solidFill>
            <a:ln w="6350" algn="ctr">
              <a:noFill/>
              <a:miter lim="800000"/>
              <a:headEnd/>
              <a:tailEnd/>
            </a:ln>
          </p:spPr>
          <p:txBody>
            <a:bodyPr lIns="63281" tIns="50625" rIns="63281" bIns="50625" rtlCol="0" anchor="ctr"/>
            <a:lstStyle/>
            <a:p>
              <a:pPr algn="ctr" defTabSz="642992" fontAlgn="base">
                <a:spcBef>
                  <a:spcPct val="50000"/>
                </a:spcBef>
                <a:spcAft>
                  <a:spcPct val="0"/>
                </a:spcAft>
                <a:buClr>
                  <a:srgbClr val="F0AB00"/>
                </a:buClr>
                <a:buSzPct val="80000"/>
              </a:pPr>
              <a:endParaRPr lang="en-AU" sz="1477" kern="0" dirty="0">
                <a:ea typeface="Arial Unicode MS" pitchFamily="34" charset="-128"/>
                <a:cs typeface="Arial Unicode MS" pitchFamily="34" charset="-128"/>
              </a:endParaRPr>
            </a:p>
          </p:txBody>
        </p:sp>
      </p:grpSp>
      <p:sp>
        <p:nvSpPr>
          <p:cNvPr id="53" name="Rectangle 52"/>
          <p:cNvSpPr/>
          <p:nvPr/>
        </p:nvSpPr>
        <p:spPr bwMode="gray">
          <a:xfrm>
            <a:off x="32677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4" name="Rectangle 53"/>
          <p:cNvSpPr/>
          <p:nvPr/>
        </p:nvSpPr>
        <p:spPr bwMode="gray">
          <a:xfrm>
            <a:off x="228269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5" name="Rectangle 54"/>
          <p:cNvSpPr/>
          <p:nvPr/>
        </p:nvSpPr>
        <p:spPr bwMode="gray">
          <a:xfrm>
            <a:off x="423862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6" name="Rectangle 55"/>
          <p:cNvSpPr/>
          <p:nvPr/>
        </p:nvSpPr>
        <p:spPr bwMode="gray">
          <a:xfrm>
            <a:off x="619454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9" name="TextBox 58">
            <a:hlinkClick r:id="rId4" action="ppaction://hlinksldjump"/>
          </p:cNvPr>
          <p:cNvSpPr txBox="1"/>
          <p:nvPr/>
        </p:nvSpPr>
        <p:spPr>
          <a:xfrm>
            <a:off x="326772"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DIGITAL</a:t>
            </a:r>
            <a:endParaRPr lang="de-DE" sz="1400" kern="0" dirty="0">
              <a:solidFill>
                <a:schemeClr val="bg2">
                  <a:lumMod val="75000"/>
                </a:schemeClr>
              </a:solidFill>
              <a:ea typeface="Arial Unicode MS" pitchFamily="34" charset="-128"/>
              <a:cs typeface="Arial Unicode MS" pitchFamily="34" charset="-128"/>
            </a:endParaRPr>
          </a:p>
        </p:txBody>
      </p:sp>
      <p:sp>
        <p:nvSpPr>
          <p:cNvPr id="60" name="TextBox 59">
            <a:hlinkClick r:id="rId5" action="ppaction://hlinksldjump"/>
          </p:cNvPr>
          <p:cNvSpPr txBox="1"/>
          <p:nvPr/>
        </p:nvSpPr>
        <p:spPr>
          <a:xfrm>
            <a:off x="2282698"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MOBIL</a:t>
            </a:r>
            <a:endParaRPr lang="de-DE" sz="1400" kern="0" dirty="0">
              <a:solidFill>
                <a:schemeClr val="bg2">
                  <a:lumMod val="75000"/>
                </a:schemeClr>
              </a:solidFill>
              <a:ea typeface="Arial Unicode MS" pitchFamily="34" charset="-128"/>
              <a:cs typeface="Arial Unicode MS" pitchFamily="34" charset="-128"/>
            </a:endParaRPr>
          </a:p>
        </p:txBody>
      </p:sp>
      <p:sp>
        <p:nvSpPr>
          <p:cNvPr id="61" name="TextBox 60">
            <a:hlinkClick r:id="rId6" action="ppaction://hlinksldjump"/>
          </p:cNvPr>
          <p:cNvSpPr txBox="1"/>
          <p:nvPr/>
        </p:nvSpPr>
        <p:spPr>
          <a:xfrm>
            <a:off x="4238622"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EINFACH</a:t>
            </a:r>
            <a:endParaRPr lang="de-DE" sz="1400" kern="0" dirty="0">
              <a:solidFill>
                <a:schemeClr val="bg2">
                  <a:lumMod val="75000"/>
                </a:schemeClr>
              </a:solidFill>
              <a:ea typeface="Arial Unicode MS" pitchFamily="34" charset="-128"/>
              <a:cs typeface="Arial Unicode MS" pitchFamily="34" charset="-128"/>
            </a:endParaRPr>
          </a:p>
        </p:txBody>
      </p:sp>
      <p:sp>
        <p:nvSpPr>
          <p:cNvPr id="62" name="TextBox 61">
            <a:hlinkClick r:id="rId6" action="ppaction://hlinksldjump"/>
          </p:cNvPr>
          <p:cNvSpPr txBox="1"/>
          <p:nvPr/>
        </p:nvSpPr>
        <p:spPr>
          <a:xfrm>
            <a:off x="6194548"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EFFEKTIV</a:t>
            </a:r>
            <a:endParaRPr lang="de-DE" sz="1400" kern="0" dirty="0">
              <a:solidFill>
                <a:schemeClr val="bg2">
                  <a:lumMod val="75000"/>
                </a:schemeClr>
              </a:solidFill>
              <a:ea typeface="Arial Unicode MS" pitchFamily="34" charset="-128"/>
              <a:cs typeface="Arial Unicode MS" pitchFamily="34" charset="-128"/>
            </a:endParaRPr>
          </a:p>
        </p:txBody>
      </p:sp>
      <p:pic>
        <p:nvPicPr>
          <p:cNvPr id="17" name="Grafi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2632" y="417428"/>
            <a:ext cx="3492393" cy="703097"/>
          </a:xfrm>
          <a:prstGeom prst="rect">
            <a:avLst/>
          </a:prstGeom>
        </p:spPr>
      </p:pic>
      <p:pic>
        <p:nvPicPr>
          <p:cNvPr id="16" name="Grafik 15">
            <a:extLst>
              <a:ext uri="{FF2B5EF4-FFF2-40B4-BE49-F238E27FC236}">
                <a16:creationId xmlns:a16="http://schemas.microsoft.com/office/drawing/2014/main" id="{D3265E65-48EC-9C04-E443-BEB508F1FF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9033" y="6440572"/>
            <a:ext cx="1054165" cy="309661"/>
          </a:xfrm>
          <a:prstGeom prst="rect">
            <a:avLst/>
          </a:prstGeom>
        </p:spPr>
      </p:pic>
      <p:pic>
        <p:nvPicPr>
          <p:cNvPr id="20" name="Grafik 19">
            <a:extLst>
              <a:ext uri="{FF2B5EF4-FFF2-40B4-BE49-F238E27FC236}">
                <a16:creationId xmlns:a16="http://schemas.microsoft.com/office/drawing/2014/main" id="{2A876F3A-01A8-BC17-6D6E-4A3E57A2C050}"/>
              </a:ext>
            </a:extLst>
          </p:cNvPr>
          <p:cNvPicPr>
            <a:picLocks noChangeAspect="1"/>
          </p:cNvPicPr>
          <p:nvPr/>
        </p:nvPicPr>
        <p:blipFill>
          <a:blip r:embed="rId9"/>
          <a:stretch>
            <a:fillRect/>
          </a:stretch>
        </p:blipFill>
        <p:spPr>
          <a:xfrm>
            <a:off x="11183296" y="6266634"/>
            <a:ext cx="751729" cy="434136"/>
          </a:xfrm>
          <a:prstGeom prst="rect">
            <a:avLst/>
          </a:prstGeom>
        </p:spPr>
      </p:pic>
    </p:spTree>
    <p:extLst>
      <p:ext uri="{BB962C8B-B14F-4D97-AF65-F5344CB8AC3E}">
        <p14:creationId xmlns:p14="http://schemas.microsoft.com/office/powerpoint/2010/main" val="1756665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799" y="1133102"/>
            <a:ext cx="2668230" cy="5064934"/>
          </a:xfrm>
          <a:prstGeom prst="rect">
            <a:avLst/>
          </a:prstGeom>
        </p:spPr>
      </p:pic>
      <p:sp>
        <p:nvSpPr>
          <p:cNvPr id="5" name="Titel 4"/>
          <p:cNvSpPr>
            <a:spLocks noGrp="1"/>
          </p:cNvSpPr>
          <p:nvPr>
            <p:ph type="title"/>
          </p:nvPr>
        </p:nvSpPr>
        <p:spPr/>
        <p:txBody>
          <a:bodyPr/>
          <a:lstStyle/>
          <a:p>
            <a:r>
              <a:rPr lang="de-DE" dirty="0"/>
              <a:t>Minusbuchung</a:t>
            </a:r>
          </a:p>
        </p:txBody>
      </p:sp>
      <p:sp>
        <p:nvSpPr>
          <p:cNvPr id="3" name="Textplatzhalter 2"/>
          <p:cNvSpPr>
            <a:spLocks noGrp="1"/>
          </p:cNvSpPr>
          <p:nvPr>
            <p:ph type="body" sz="quarter" idx="10"/>
          </p:nvPr>
        </p:nvSpPr>
        <p:spPr/>
        <p:txBody>
          <a:bodyPr>
            <a:normAutofit/>
          </a:bodyPr>
          <a:lstStyle/>
          <a:p>
            <a:pPr>
              <a:lnSpc>
                <a:spcPct val="150000"/>
              </a:lnSpc>
            </a:pPr>
            <a:r>
              <a:rPr lang="de-DE" sz="1200" dirty="0"/>
              <a:t>Buchen Sie eine Reduzierung der Bestandsmenge ohne Bezug auf bestimmte Geschäftsprozesse.</a:t>
            </a:r>
          </a:p>
          <a:p>
            <a:pPr marL="285750" indent="-285750">
              <a:lnSpc>
                <a:spcPct val="150000"/>
              </a:lnSpc>
              <a:buFont typeface="Wingdings" panose="05000000000000000000" pitchFamily="2" charset="2"/>
              <a:buChar char="§"/>
            </a:pPr>
            <a:r>
              <a:rPr lang="de-DE" sz="1200" dirty="0"/>
              <a:t>Warenausgang buchen</a:t>
            </a:r>
          </a:p>
          <a:p>
            <a:pPr marL="285750" indent="-285750">
              <a:lnSpc>
                <a:spcPct val="150000"/>
              </a:lnSpc>
              <a:buFont typeface="Wingdings" panose="05000000000000000000" pitchFamily="2" charset="2"/>
              <a:buChar char="§"/>
            </a:pPr>
            <a:r>
              <a:rPr lang="de-DE" sz="1200" dirty="0"/>
              <a:t>Schnellsuche Artikel</a:t>
            </a:r>
          </a:p>
          <a:p>
            <a:pPr marL="285750" indent="-285750">
              <a:lnSpc>
                <a:spcPct val="150000"/>
              </a:lnSpc>
              <a:buFont typeface="Wingdings" panose="05000000000000000000" pitchFamily="2" charset="2"/>
              <a:buChar char="§"/>
            </a:pPr>
            <a:r>
              <a:rPr lang="de-DE" sz="1200" dirty="0"/>
              <a:t>Barcode-Scan</a:t>
            </a:r>
          </a:p>
          <a:p>
            <a:pPr marL="285750" indent="-285750">
              <a:lnSpc>
                <a:spcPct val="150000"/>
              </a:lnSpc>
              <a:buFont typeface="Wingdings" panose="05000000000000000000" pitchFamily="2" charset="2"/>
              <a:buChar char="§"/>
            </a:pPr>
            <a:r>
              <a:rPr lang="de-DE" sz="1200" dirty="0"/>
              <a:t>Mengen-Einheiten</a:t>
            </a:r>
          </a:p>
          <a:p>
            <a:pPr marL="285750" indent="-285750">
              <a:lnSpc>
                <a:spcPct val="150000"/>
              </a:lnSpc>
              <a:buFont typeface="Wingdings" panose="05000000000000000000" pitchFamily="2" charset="2"/>
              <a:buChar char="§"/>
            </a:pPr>
            <a:r>
              <a:rPr lang="de-DE" sz="1200" dirty="0"/>
              <a:t>Chargen- und Seriennummern</a:t>
            </a:r>
          </a:p>
          <a:p>
            <a:pPr marL="285750" indent="-285750">
              <a:lnSpc>
                <a:spcPct val="150000"/>
              </a:lnSpc>
              <a:buFont typeface="Wingdings" panose="05000000000000000000" pitchFamily="2" charset="2"/>
              <a:buChar char="§"/>
            </a:pPr>
            <a:r>
              <a:rPr lang="de-DE" sz="1200" dirty="0"/>
              <a:t>Lagerplätze</a:t>
            </a:r>
          </a:p>
          <a:p>
            <a:pPr marL="285750" indent="-285750">
              <a:lnSpc>
                <a:spcPct val="150000"/>
              </a:lnSpc>
              <a:buFont typeface="Wingdings" panose="05000000000000000000" pitchFamily="2" charset="2"/>
              <a:buChar char="§"/>
            </a:pPr>
            <a:r>
              <a:rPr lang="de-DE" sz="1200" dirty="0"/>
              <a:t>Fotofunktion</a:t>
            </a:r>
            <a:endParaRPr lang="en-US" sz="1200" dirty="0"/>
          </a:p>
        </p:txBody>
      </p:sp>
      <p:pic>
        <p:nvPicPr>
          <p:cNvPr id="4" name="Bildplatzhalter 3"/>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510407" y="816373"/>
            <a:ext cx="557226" cy="552547"/>
          </a:xfrm>
        </p:spPr>
      </p:pic>
      <p:sp>
        <p:nvSpPr>
          <p:cNvPr id="24"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9204" y="949948"/>
            <a:ext cx="3168225" cy="5431242"/>
          </a:xfrm>
          <a:prstGeom prst="rect">
            <a:avLst/>
          </a:prstGeom>
        </p:spPr>
      </p:pic>
    </p:spTree>
    <p:extLst>
      <p:ext uri="{BB962C8B-B14F-4D97-AF65-F5344CB8AC3E}">
        <p14:creationId xmlns:p14="http://schemas.microsoft.com/office/powerpoint/2010/main" val="145333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Bestandsumlagerung</a:t>
            </a:r>
          </a:p>
        </p:txBody>
      </p:sp>
      <p:sp>
        <p:nvSpPr>
          <p:cNvPr id="3" name="Textplatzhalter 2"/>
          <p:cNvSpPr>
            <a:spLocks noGrp="1"/>
          </p:cNvSpPr>
          <p:nvPr>
            <p:ph type="body" sz="quarter" idx="10"/>
          </p:nvPr>
        </p:nvSpPr>
        <p:spPr>
          <a:xfrm>
            <a:off x="503998" y="1851435"/>
            <a:ext cx="6243643" cy="4484549"/>
          </a:xfrm>
        </p:spPr>
        <p:txBody>
          <a:bodyPr>
            <a:normAutofit/>
          </a:bodyPr>
          <a:lstStyle/>
          <a:p>
            <a:pPr marL="285750" indent="-285750">
              <a:lnSpc>
                <a:spcPct val="150000"/>
              </a:lnSpc>
              <a:buFont typeface="Wingdings" panose="05000000000000000000" pitchFamily="2" charset="2"/>
              <a:buChar char="§"/>
            </a:pPr>
            <a:r>
              <a:rPr lang="de-DE" sz="1200" dirty="0"/>
              <a:t>Bestandsumlagerung durchführen</a:t>
            </a:r>
          </a:p>
          <a:p>
            <a:pPr marL="285750" indent="-285750">
              <a:lnSpc>
                <a:spcPct val="150000"/>
              </a:lnSpc>
              <a:buFont typeface="Wingdings" panose="05000000000000000000" pitchFamily="2" charset="2"/>
              <a:buChar char="§"/>
            </a:pPr>
            <a:r>
              <a:rPr lang="de-DE" dirty="0"/>
              <a:t>Unterstützung der Umlagerung basierend auf einer Bestandsumlagerungsanfrage</a:t>
            </a:r>
            <a:endParaRPr lang="de-DE" sz="1200" dirty="0"/>
          </a:p>
          <a:p>
            <a:pPr marL="285750" indent="-285750">
              <a:lnSpc>
                <a:spcPct val="150000"/>
              </a:lnSpc>
              <a:buFont typeface="Wingdings" panose="05000000000000000000" pitchFamily="2" charset="2"/>
              <a:buChar char="§"/>
            </a:pPr>
            <a:r>
              <a:rPr lang="de-DE" sz="1200" dirty="0"/>
              <a:t>Schnellsuche Artikel</a:t>
            </a:r>
          </a:p>
          <a:p>
            <a:pPr marL="285750" indent="-285750">
              <a:lnSpc>
                <a:spcPct val="150000"/>
              </a:lnSpc>
              <a:buFont typeface="Wingdings" panose="05000000000000000000" pitchFamily="2" charset="2"/>
              <a:buChar char="§"/>
            </a:pPr>
            <a:r>
              <a:rPr lang="de-DE" sz="1200" dirty="0"/>
              <a:t>Barcode-Scan</a:t>
            </a:r>
          </a:p>
          <a:p>
            <a:pPr marL="285750" indent="-285750">
              <a:lnSpc>
                <a:spcPct val="150000"/>
              </a:lnSpc>
              <a:buFont typeface="Wingdings" panose="05000000000000000000" pitchFamily="2" charset="2"/>
              <a:buChar char="§"/>
            </a:pPr>
            <a:r>
              <a:rPr lang="de-DE" sz="1200" dirty="0"/>
              <a:t>Mengen-Einheiten</a:t>
            </a:r>
          </a:p>
          <a:p>
            <a:pPr marL="285750" indent="-285750">
              <a:lnSpc>
                <a:spcPct val="150000"/>
              </a:lnSpc>
              <a:buFont typeface="Wingdings" panose="05000000000000000000" pitchFamily="2" charset="2"/>
              <a:buChar char="§"/>
            </a:pPr>
            <a:r>
              <a:rPr lang="de-DE" sz="1200" dirty="0"/>
              <a:t>Chargen- und Seriennummern</a:t>
            </a:r>
          </a:p>
          <a:p>
            <a:pPr marL="285750" indent="-285750">
              <a:lnSpc>
                <a:spcPct val="150000"/>
              </a:lnSpc>
              <a:buFont typeface="Wingdings" panose="05000000000000000000" pitchFamily="2" charset="2"/>
              <a:buChar char="§"/>
            </a:pPr>
            <a:r>
              <a:rPr lang="de-DE" sz="1200" dirty="0"/>
              <a:t>Lagerplätze</a:t>
            </a:r>
          </a:p>
          <a:p>
            <a:pPr marL="285750" indent="-285750">
              <a:lnSpc>
                <a:spcPct val="150000"/>
              </a:lnSpc>
              <a:buFont typeface="Wingdings" panose="05000000000000000000" pitchFamily="2" charset="2"/>
              <a:buChar char="§"/>
            </a:pPr>
            <a:r>
              <a:rPr lang="de-DE" dirty="0"/>
              <a:t>Fotofunktion</a:t>
            </a:r>
            <a:endParaRPr lang="de-DE"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25523"/>
            <a:ext cx="527822" cy="534247"/>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153" y="1129018"/>
            <a:ext cx="2670381" cy="5069017"/>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6454" y="943222"/>
            <a:ext cx="3145778" cy="5392762"/>
          </a:xfrm>
          <a:prstGeom prst="rect">
            <a:avLst/>
          </a:prstGeom>
        </p:spPr>
      </p:pic>
    </p:spTree>
    <p:extLst>
      <p:ext uri="{BB962C8B-B14F-4D97-AF65-F5344CB8AC3E}">
        <p14:creationId xmlns:p14="http://schemas.microsoft.com/office/powerpoint/2010/main" val="496983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Wareneingang</a:t>
            </a:r>
          </a:p>
        </p:txBody>
      </p:sp>
      <p:sp>
        <p:nvSpPr>
          <p:cNvPr id="3" name="Textplatzhalter 2"/>
          <p:cNvSpPr>
            <a:spLocks noGrp="1"/>
          </p:cNvSpPr>
          <p:nvPr>
            <p:ph type="body" sz="quarter" idx="10"/>
          </p:nvPr>
        </p:nvSpPr>
        <p:spPr>
          <a:xfrm>
            <a:off x="503998" y="1851435"/>
            <a:ext cx="5821127" cy="4484549"/>
          </a:xfrm>
        </p:spPr>
        <p:txBody>
          <a:bodyPr>
            <a:noAutofit/>
          </a:bodyPr>
          <a:lstStyle/>
          <a:p>
            <a:pPr>
              <a:lnSpc>
                <a:spcPct val="150000"/>
              </a:lnSpc>
            </a:pPr>
            <a:r>
              <a:rPr lang="de-DE" sz="1200" dirty="0"/>
              <a:t>Buchen Sie Wareneingänge auf Basis von Bestellungen oder Ad-hoc mit Bezug zu einem Lieferanten.</a:t>
            </a:r>
          </a:p>
          <a:p>
            <a:pPr marL="285750" indent="-285750">
              <a:lnSpc>
                <a:spcPct val="150000"/>
              </a:lnSpc>
              <a:buFont typeface="Wingdings" panose="05000000000000000000" pitchFamily="2" charset="2"/>
              <a:buChar char="§"/>
            </a:pPr>
            <a:r>
              <a:rPr lang="de-DE" sz="1200" dirty="0"/>
              <a:t>Buchen Sie </a:t>
            </a:r>
            <a:r>
              <a:rPr lang="de-DE" dirty="0"/>
              <a:t>den Wareneingang </a:t>
            </a:r>
            <a:r>
              <a:rPr lang="de-DE" sz="1200" dirty="0"/>
              <a:t>für mehrere Bestellungen auf einmal</a:t>
            </a:r>
            <a:endParaRPr lang="de-DE" dirty="0"/>
          </a:p>
          <a:p>
            <a:pPr marL="285750" indent="-285750">
              <a:lnSpc>
                <a:spcPct val="150000"/>
              </a:lnSpc>
              <a:buFont typeface="Wingdings" panose="05000000000000000000" pitchFamily="2" charset="2"/>
              <a:buChar char="§"/>
            </a:pPr>
            <a:r>
              <a:rPr lang="de-DE" sz="1200" dirty="0"/>
              <a:t>Buchen Sie einen Wareneingang basierend auf der Bestellung</a:t>
            </a:r>
          </a:p>
          <a:p>
            <a:pPr marL="285750" indent="-285750">
              <a:lnSpc>
                <a:spcPct val="150000"/>
              </a:lnSpc>
              <a:buFont typeface="Wingdings" panose="05000000000000000000" pitchFamily="2" charset="2"/>
              <a:buChar char="§"/>
            </a:pPr>
            <a:r>
              <a:rPr lang="de-DE" sz="1200" dirty="0"/>
              <a:t>Buchen Sie einen Beleg gegen einen Lieferanten</a:t>
            </a:r>
          </a:p>
          <a:p>
            <a:pPr marL="285750" indent="-285750">
              <a:lnSpc>
                <a:spcPct val="150000"/>
              </a:lnSpc>
              <a:buFont typeface="Wingdings" panose="05000000000000000000" pitchFamily="2" charset="2"/>
              <a:buChar char="§"/>
            </a:pPr>
            <a:r>
              <a:rPr lang="de-DE" sz="1200" dirty="0"/>
              <a:t>Schnellsuche Artikel</a:t>
            </a:r>
          </a:p>
          <a:p>
            <a:pPr marL="285750" indent="-285750">
              <a:lnSpc>
                <a:spcPct val="150000"/>
              </a:lnSpc>
              <a:buFont typeface="Wingdings" panose="05000000000000000000" pitchFamily="2" charset="2"/>
              <a:buChar char="§"/>
            </a:pPr>
            <a:r>
              <a:rPr lang="de-DE" sz="1200" dirty="0"/>
              <a:t>Barcode-Scan</a:t>
            </a:r>
          </a:p>
          <a:p>
            <a:pPr marL="285750" indent="-285750">
              <a:lnSpc>
                <a:spcPct val="150000"/>
              </a:lnSpc>
              <a:buFont typeface="Wingdings" panose="05000000000000000000" pitchFamily="2" charset="2"/>
              <a:buChar char="§"/>
            </a:pPr>
            <a:r>
              <a:rPr lang="de-DE" sz="1200" dirty="0"/>
              <a:t>Mengen-Einheiten</a:t>
            </a:r>
          </a:p>
          <a:p>
            <a:pPr marL="285750" indent="-285750">
              <a:lnSpc>
                <a:spcPct val="150000"/>
              </a:lnSpc>
              <a:buFont typeface="Wingdings" panose="05000000000000000000" pitchFamily="2" charset="2"/>
              <a:buChar char="§"/>
            </a:pPr>
            <a:r>
              <a:rPr lang="de-DE" sz="1200" dirty="0"/>
              <a:t>Chargen- und Seriennummern</a:t>
            </a:r>
          </a:p>
          <a:p>
            <a:pPr marL="285750" indent="-285750">
              <a:lnSpc>
                <a:spcPct val="150000"/>
              </a:lnSpc>
              <a:buFont typeface="Wingdings" panose="05000000000000000000" pitchFamily="2" charset="2"/>
              <a:buChar char="§"/>
            </a:pPr>
            <a:r>
              <a:rPr lang="de-DE" sz="1200" dirty="0"/>
              <a:t>Lagerplätze</a:t>
            </a:r>
          </a:p>
          <a:p>
            <a:pPr marL="285750" indent="-285750">
              <a:lnSpc>
                <a:spcPct val="150000"/>
              </a:lnSpc>
              <a:buFont typeface="Wingdings" panose="05000000000000000000" pitchFamily="2" charset="2"/>
              <a:buChar char="§"/>
            </a:pPr>
            <a:r>
              <a:rPr lang="de-DE" dirty="0"/>
              <a:t>Fotofunktion</a:t>
            </a:r>
            <a:endParaRPr lang="en-US"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10407" y="825523"/>
            <a:ext cx="557226" cy="534247"/>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154" y="1129019"/>
            <a:ext cx="2670381" cy="5069016"/>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795" y="897635"/>
            <a:ext cx="3161097" cy="5419023"/>
          </a:xfrm>
          <a:prstGeom prst="rect">
            <a:avLst/>
          </a:prstGeom>
        </p:spPr>
      </p:pic>
    </p:spTree>
    <p:extLst>
      <p:ext uri="{BB962C8B-B14F-4D97-AF65-F5344CB8AC3E}">
        <p14:creationId xmlns:p14="http://schemas.microsoft.com/office/powerpoint/2010/main" val="390195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Kommissionierung</a:t>
            </a:r>
          </a:p>
        </p:txBody>
      </p:sp>
      <p:sp>
        <p:nvSpPr>
          <p:cNvPr id="3" name="Textplatzhalter 2"/>
          <p:cNvSpPr>
            <a:spLocks noGrp="1"/>
          </p:cNvSpPr>
          <p:nvPr>
            <p:ph type="body" sz="quarter" idx="10"/>
          </p:nvPr>
        </p:nvSpPr>
        <p:spPr>
          <a:xfrm>
            <a:off x="503997" y="1851435"/>
            <a:ext cx="6481593" cy="4484549"/>
          </a:xfrm>
        </p:spPr>
        <p:txBody>
          <a:bodyPr>
            <a:normAutofit/>
          </a:bodyPr>
          <a:lstStyle/>
          <a:p>
            <a:pPr>
              <a:lnSpc>
                <a:spcPct val="150000"/>
              </a:lnSpc>
            </a:pPr>
            <a:r>
              <a:rPr lang="de-DE" sz="1200" dirty="0"/>
              <a:t>Zeigen Sie Kundenaufträge an, die noch offen sind, bearbeiten Sie freigegebene Kommissionierlisten und erstellen Sie Lieferscheine basierend auf den fertigen Kommissionierlisten.</a:t>
            </a:r>
          </a:p>
          <a:p>
            <a:pPr marL="285750" indent="-285750">
              <a:lnSpc>
                <a:spcPct val="150000"/>
              </a:lnSpc>
              <a:buFont typeface="Wingdings" panose="05000000000000000000" pitchFamily="2" charset="2"/>
              <a:buChar char="§"/>
            </a:pPr>
            <a:r>
              <a:rPr lang="de-DE" sz="1200" dirty="0"/>
              <a:t>Offene Kundenaufträge anzeigen (nicht zur Kommissionierung freigegeben)</a:t>
            </a:r>
          </a:p>
          <a:p>
            <a:pPr marL="285750" indent="-285750">
              <a:lnSpc>
                <a:spcPct val="150000"/>
              </a:lnSpc>
              <a:buFont typeface="Wingdings" panose="05000000000000000000" pitchFamily="2" charset="2"/>
              <a:buChar char="§"/>
            </a:pPr>
            <a:r>
              <a:rPr lang="de-DE" sz="1200" dirty="0"/>
              <a:t>Freigegebene Kommissionierlisten anzeigen und bearbeiten</a:t>
            </a:r>
          </a:p>
          <a:p>
            <a:pPr marL="285750" indent="-285750">
              <a:lnSpc>
                <a:spcPct val="150000"/>
              </a:lnSpc>
              <a:buFont typeface="Wingdings" panose="05000000000000000000" pitchFamily="2" charset="2"/>
              <a:buChar char="§"/>
            </a:pPr>
            <a:r>
              <a:rPr lang="de-DE" sz="1200" dirty="0"/>
              <a:t>Lieferung für eine oder mehrere abgeschlossene Kommissionierlisten erstellen</a:t>
            </a:r>
          </a:p>
          <a:p>
            <a:pPr marL="285750" indent="-285750">
              <a:lnSpc>
                <a:spcPct val="150000"/>
              </a:lnSpc>
              <a:buFont typeface="Wingdings" panose="05000000000000000000" pitchFamily="2" charset="2"/>
              <a:buChar char="§"/>
            </a:pPr>
            <a:r>
              <a:rPr lang="de-DE" sz="1200" dirty="0"/>
              <a:t>Unterstützung für Kommissionierlisten basierend auf Anfragen zur Bestandsumlagerung</a:t>
            </a:r>
          </a:p>
          <a:p>
            <a:pPr marL="285750" indent="-285750">
              <a:lnSpc>
                <a:spcPct val="150000"/>
              </a:lnSpc>
              <a:buFont typeface="Wingdings" panose="05000000000000000000" pitchFamily="2" charset="2"/>
              <a:buChar char="§"/>
            </a:pPr>
            <a:r>
              <a:rPr lang="de-DE" sz="1200" dirty="0"/>
              <a:t>Barcode-Scannen</a:t>
            </a:r>
          </a:p>
          <a:p>
            <a:pPr marL="285750" indent="-285750">
              <a:lnSpc>
                <a:spcPct val="150000"/>
              </a:lnSpc>
              <a:buFont typeface="Wingdings" panose="05000000000000000000" pitchFamily="2" charset="2"/>
              <a:buChar char="§"/>
            </a:pPr>
            <a:r>
              <a:rPr lang="de-DE" sz="1200" dirty="0"/>
              <a:t>Mengeneinheiten</a:t>
            </a:r>
          </a:p>
          <a:p>
            <a:pPr marL="285750" indent="-285750">
              <a:lnSpc>
                <a:spcPct val="150000"/>
              </a:lnSpc>
              <a:buFont typeface="Wingdings" panose="05000000000000000000" pitchFamily="2" charset="2"/>
              <a:buChar char="§"/>
            </a:pPr>
            <a:r>
              <a:rPr lang="de-DE" sz="1200" dirty="0"/>
              <a:t>Chargen- und Seriennummern</a:t>
            </a:r>
          </a:p>
          <a:p>
            <a:pPr marL="285750" indent="-285750">
              <a:lnSpc>
                <a:spcPct val="150000"/>
              </a:lnSpc>
              <a:buFont typeface="Wingdings" panose="05000000000000000000" pitchFamily="2" charset="2"/>
              <a:buChar char="§"/>
            </a:pPr>
            <a:r>
              <a:rPr lang="de-DE" sz="1200" dirty="0"/>
              <a:t>Lagerplätze</a:t>
            </a:r>
          </a:p>
          <a:p>
            <a:pPr marL="285750" indent="-285750">
              <a:lnSpc>
                <a:spcPct val="150000"/>
              </a:lnSpc>
              <a:buFont typeface="Wingdings" panose="05000000000000000000" pitchFamily="2" charset="2"/>
              <a:buChar char="§"/>
            </a:pPr>
            <a:r>
              <a:rPr lang="de-DE" sz="1200" dirty="0"/>
              <a:t>Fotofunktion</a:t>
            </a:r>
            <a:endParaRPr lang="en-US"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12746" y="816373"/>
            <a:ext cx="552547" cy="552547"/>
          </a:xfrm>
        </p:spPr>
      </p:pic>
      <p:sp>
        <p:nvSpPr>
          <p:cNvPr id="18"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037" y="899191"/>
            <a:ext cx="2674801" cy="5449343"/>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539" y="948038"/>
            <a:ext cx="3123001" cy="5353715"/>
          </a:xfrm>
          <a:prstGeom prst="rect">
            <a:avLst/>
          </a:prstGeom>
        </p:spPr>
      </p:pic>
    </p:spTree>
    <p:extLst>
      <p:ext uri="{BB962C8B-B14F-4D97-AF65-F5344CB8AC3E}">
        <p14:creationId xmlns:p14="http://schemas.microsoft.com/office/powerpoint/2010/main" val="364546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153" y="1129018"/>
            <a:ext cx="2670381" cy="5069017"/>
          </a:xfrm>
          <a:prstGeom prst="rect">
            <a:avLst/>
          </a:prstGeom>
        </p:spPr>
      </p:pic>
      <p:sp>
        <p:nvSpPr>
          <p:cNvPr id="5" name="Titel 4"/>
          <p:cNvSpPr>
            <a:spLocks noGrp="1"/>
          </p:cNvSpPr>
          <p:nvPr>
            <p:ph type="title"/>
          </p:nvPr>
        </p:nvSpPr>
        <p:spPr/>
        <p:txBody>
          <a:bodyPr/>
          <a:lstStyle/>
          <a:p>
            <a:r>
              <a:rPr lang="de-DE" dirty="0"/>
              <a:t>Lieferschein</a:t>
            </a:r>
          </a:p>
        </p:txBody>
      </p:sp>
      <p:sp>
        <p:nvSpPr>
          <p:cNvPr id="3" name="Textplatzhalter 2"/>
          <p:cNvSpPr>
            <a:spLocks noGrp="1"/>
          </p:cNvSpPr>
          <p:nvPr>
            <p:ph type="body" sz="quarter" idx="10"/>
          </p:nvPr>
        </p:nvSpPr>
        <p:spPr>
          <a:xfrm>
            <a:off x="503998" y="1851435"/>
            <a:ext cx="6864365" cy="4484549"/>
          </a:xfrm>
        </p:spPr>
        <p:txBody>
          <a:bodyPr>
            <a:normAutofit/>
          </a:bodyPr>
          <a:lstStyle/>
          <a:p>
            <a:pPr>
              <a:lnSpc>
                <a:spcPct val="150000"/>
              </a:lnSpc>
            </a:pPr>
            <a:r>
              <a:rPr lang="de-DE" sz="1200" dirty="0"/>
              <a:t>Buchen Sie Lieferungen auftragsbezogen oder ad hoc mit Bezug zu einem Kunden.</a:t>
            </a:r>
          </a:p>
          <a:p>
            <a:pPr marL="285750" indent="-285750">
              <a:lnSpc>
                <a:spcPct val="150000"/>
              </a:lnSpc>
              <a:buFont typeface="Wingdings" panose="05000000000000000000" pitchFamily="2" charset="2"/>
              <a:buChar char="§"/>
            </a:pPr>
            <a:r>
              <a:rPr lang="de-DE" sz="1200" dirty="0"/>
              <a:t>Buchen Sie eine Lieferung basierend auf einem Kundenauftrag und einer Vorausrechnung</a:t>
            </a:r>
          </a:p>
          <a:p>
            <a:pPr marL="285750" indent="-285750">
              <a:lnSpc>
                <a:spcPct val="150000"/>
              </a:lnSpc>
              <a:buFont typeface="Wingdings" panose="05000000000000000000" pitchFamily="2" charset="2"/>
              <a:buChar char="§"/>
            </a:pPr>
            <a:r>
              <a:rPr lang="de-DE" sz="1200" dirty="0"/>
              <a:t>Erstellen Sie </a:t>
            </a:r>
            <a:r>
              <a:rPr lang="de-DE" dirty="0"/>
              <a:t>P</a:t>
            </a:r>
            <a:r>
              <a:rPr lang="de-DE" sz="1200" dirty="0"/>
              <a:t>aketscheine</a:t>
            </a:r>
          </a:p>
          <a:p>
            <a:pPr marL="285750" indent="-285750">
              <a:lnSpc>
                <a:spcPct val="150000"/>
              </a:lnSpc>
              <a:buFont typeface="Wingdings" panose="05000000000000000000" pitchFamily="2" charset="2"/>
              <a:buChar char="§"/>
            </a:pPr>
            <a:r>
              <a:rPr lang="de-DE" dirty="0"/>
              <a:t>Erstellen Sie gemeinsame Lieferungen</a:t>
            </a:r>
            <a:endParaRPr lang="de-DE" sz="1200" dirty="0"/>
          </a:p>
          <a:p>
            <a:pPr marL="285750" indent="-285750">
              <a:lnSpc>
                <a:spcPct val="150000"/>
              </a:lnSpc>
              <a:buFont typeface="Wingdings" panose="05000000000000000000" pitchFamily="2" charset="2"/>
              <a:buChar char="§"/>
            </a:pPr>
            <a:r>
              <a:rPr lang="de-DE" sz="1200" dirty="0"/>
              <a:t>Schnellsuche Artikel</a:t>
            </a:r>
          </a:p>
          <a:p>
            <a:pPr marL="285750" indent="-285750">
              <a:lnSpc>
                <a:spcPct val="150000"/>
              </a:lnSpc>
              <a:buFont typeface="Wingdings" panose="05000000000000000000" pitchFamily="2" charset="2"/>
              <a:buChar char="§"/>
            </a:pPr>
            <a:r>
              <a:rPr lang="de-DE" sz="1200" dirty="0"/>
              <a:t>Barcode-Scan</a:t>
            </a:r>
          </a:p>
          <a:p>
            <a:pPr marL="285750" indent="-285750">
              <a:lnSpc>
                <a:spcPct val="150000"/>
              </a:lnSpc>
              <a:buFont typeface="Wingdings" panose="05000000000000000000" pitchFamily="2" charset="2"/>
              <a:buChar char="§"/>
            </a:pPr>
            <a:r>
              <a:rPr lang="de-DE" sz="1200" dirty="0"/>
              <a:t>Menge-Einheiten</a:t>
            </a:r>
          </a:p>
          <a:p>
            <a:pPr marL="285750" indent="-285750">
              <a:lnSpc>
                <a:spcPct val="150000"/>
              </a:lnSpc>
              <a:buFont typeface="Wingdings" panose="05000000000000000000" pitchFamily="2" charset="2"/>
              <a:buChar char="§"/>
            </a:pPr>
            <a:r>
              <a:rPr lang="de-DE" sz="1200" dirty="0"/>
              <a:t>Chargen- und Seriennummern</a:t>
            </a:r>
          </a:p>
          <a:p>
            <a:pPr marL="285750" indent="-285750">
              <a:lnSpc>
                <a:spcPct val="150000"/>
              </a:lnSpc>
              <a:buFont typeface="Wingdings" panose="05000000000000000000" pitchFamily="2" charset="2"/>
              <a:buChar char="§"/>
            </a:pPr>
            <a:r>
              <a:rPr lang="de-DE" sz="1200" dirty="0"/>
              <a:t>Lagerplätze</a:t>
            </a:r>
          </a:p>
        </p:txBody>
      </p:sp>
      <p:pic>
        <p:nvPicPr>
          <p:cNvPr id="4" name="Bildplatzhalter 3"/>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525109" y="896854"/>
            <a:ext cx="527822" cy="391582"/>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455" y="908174"/>
            <a:ext cx="3166223" cy="5427810"/>
          </a:xfrm>
          <a:prstGeom prst="rect">
            <a:avLst/>
          </a:prstGeom>
        </p:spPr>
      </p:pic>
    </p:spTree>
    <p:extLst>
      <p:ext uri="{BB962C8B-B14F-4D97-AF65-F5344CB8AC3E}">
        <p14:creationId xmlns:p14="http://schemas.microsoft.com/office/powerpoint/2010/main" val="2660917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153" y="1129018"/>
            <a:ext cx="2670381" cy="5069017"/>
          </a:xfrm>
          <a:prstGeom prst="rect">
            <a:avLst/>
          </a:prstGeom>
        </p:spPr>
      </p:pic>
      <p:sp>
        <p:nvSpPr>
          <p:cNvPr id="5" name="Titel 4"/>
          <p:cNvSpPr>
            <a:spLocks noGrp="1"/>
          </p:cNvSpPr>
          <p:nvPr>
            <p:ph type="title"/>
          </p:nvPr>
        </p:nvSpPr>
        <p:spPr/>
        <p:txBody>
          <a:bodyPr/>
          <a:lstStyle/>
          <a:p>
            <a:r>
              <a:rPr lang="de-DE" dirty="0" err="1"/>
              <a:t>Einkaufsretoure</a:t>
            </a:r>
            <a:endParaRPr lang="de-DE" dirty="0"/>
          </a:p>
        </p:txBody>
      </p:sp>
      <p:sp>
        <p:nvSpPr>
          <p:cNvPr id="3" name="Textplatzhalter 2"/>
          <p:cNvSpPr>
            <a:spLocks noGrp="1"/>
          </p:cNvSpPr>
          <p:nvPr>
            <p:ph type="body" sz="quarter" idx="10"/>
          </p:nvPr>
        </p:nvSpPr>
        <p:spPr>
          <a:xfrm>
            <a:off x="503998" y="1851435"/>
            <a:ext cx="6029231" cy="4484549"/>
          </a:xfrm>
        </p:spPr>
        <p:txBody>
          <a:bodyPr>
            <a:normAutofit/>
          </a:bodyPr>
          <a:lstStyle/>
          <a:p>
            <a:pPr marL="285750" indent="-285750">
              <a:lnSpc>
                <a:spcPct val="150000"/>
              </a:lnSpc>
              <a:buFont typeface="Wingdings" panose="05000000000000000000" pitchFamily="2" charset="2"/>
              <a:buChar char="§"/>
            </a:pPr>
            <a:r>
              <a:rPr lang="de-DE" sz="1200" dirty="0"/>
              <a:t>Buchen Sie die Auslieferung retournierter Ware</a:t>
            </a:r>
          </a:p>
          <a:p>
            <a:pPr marL="285750" indent="-285750">
              <a:lnSpc>
                <a:spcPct val="150000"/>
              </a:lnSpc>
              <a:buFont typeface="Wingdings" panose="05000000000000000000" pitchFamily="2" charset="2"/>
              <a:buChar char="§"/>
            </a:pPr>
            <a:r>
              <a:rPr lang="de-DE" sz="1200" dirty="0"/>
              <a:t>Scannen Sie den Barcode, um die Rückgabeanforderung nach Nummer auszuwählen</a:t>
            </a:r>
          </a:p>
          <a:p>
            <a:pPr marL="285750" indent="-285750">
              <a:lnSpc>
                <a:spcPct val="150000"/>
              </a:lnSpc>
              <a:buFont typeface="Wingdings" panose="05000000000000000000" pitchFamily="2" charset="2"/>
              <a:buChar char="§"/>
            </a:pPr>
            <a:r>
              <a:rPr lang="de-DE" sz="1200" dirty="0"/>
              <a:t>Live-Suche in der Rückgabeanforderungsliste</a:t>
            </a:r>
          </a:p>
          <a:p>
            <a:pPr marL="285750" indent="-285750">
              <a:lnSpc>
                <a:spcPct val="150000"/>
              </a:lnSpc>
              <a:buFont typeface="Wingdings" panose="05000000000000000000" pitchFamily="2" charset="2"/>
              <a:buChar char="§"/>
            </a:pPr>
            <a:r>
              <a:rPr lang="de-DE" sz="1200" dirty="0"/>
              <a:t>Frühwarnung, wenn die angegebene Menge die verfügbare Menge überschreitet</a:t>
            </a:r>
          </a:p>
          <a:p>
            <a:pPr marL="285750" indent="-285750">
              <a:lnSpc>
                <a:spcPct val="150000"/>
              </a:lnSpc>
              <a:buFont typeface="Wingdings" panose="05000000000000000000" pitchFamily="2" charset="2"/>
              <a:buChar char="§"/>
            </a:pPr>
            <a:r>
              <a:rPr lang="en-US" sz="1200" dirty="0" err="1"/>
              <a:t>Fotoanhänge</a:t>
            </a:r>
            <a:r>
              <a:rPr lang="en-US" sz="1200" dirty="0"/>
              <a:t> </a:t>
            </a:r>
            <a:r>
              <a:rPr lang="en-US" sz="1200" dirty="0" err="1"/>
              <a:t>hinzufügen</a:t>
            </a:r>
            <a:endParaRPr lang="en-US" sz="1200" dirty="0"/>
          </a:p>
        </p:txBody>
      </p:sp>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srcRect/>
          <a:stretch/>
        </p:blipFill>
        <p:spPr>
          <a:xfrm>
            <a:off x="7738631" y="1134310"/>
            <a:ext cx="2665871" cy="5427810"/>
          </a:xfrm>
          <a:prstGeom prst="rect">
            <a:avLst/>
          </a:prstGeom>
        </p:spPr>
      </p:pic>
      <p:pic>
        <p:nvPicPr>
          <p:cNvPr id="9" name="Grafik 8">
            <a:extLst>
              <a:ext uri="{FF2B5EF4-FFF2-40B4-BE49-F238E27FC236}">
                <a16:creationId xmlns:a16="http://schemas.microsoft.com/office/drawing/2014/main" id="{DBA7DBEC-A9F4-AAEA-D56E-827B22D14400}"/>
              </a:ext>
            </a:extLst>
          </p:cNvPr>
          <p:cNvPicPr>
            <a:picLocks noChangeAspect="1"/>
          </p:cNvPicPr>
          <p:nvPr/>
        </p:nvPicPr>
        <p:blipFill>
          <a:blip r:embed="rId4"/>
          <a:stretch>
            <a:fillRect/>
          </a:stretch>
        </p:blipFill>
        <p:spPr>
          <a:xfrm>
            <a:off x="427577" y="849364"/>
            <a:ext cx="623384" cy="580602"/>
          </a:xfrm>
          <a:prstGeom prst="rect">
            <a:avLst/>
          </a:prstGeom>
        </p:spPr>
      </p:pic>
    </p:spTree>
    <p:extLst>
      <p:ext uri="{BB962C8B-B14F-4D97-AF65-F5344CB8AC3E}">
        <p14:creationId xmlns:p14="http://schemas.microsoft.com/office/powerpoint/2010/main" val="3107746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153" y="1129018"/>
            <a:ext cx="2670381" cy="5069017"/>
          </a:xfrm>
          <a:prstGeom prst="rect">
            <a:avLst/>
          </a:prstGeom>
        </p:spPr>
      </p:pic>
      <p:sp>
        <p:nvSpPr>
          <p:cNvPr id="5" name="Titel 4"/>
          <p:cNvSpPr>
            <a:spLocks noGrp="1"/>
          </p:cNvSpPr>
          <p:nvPr>
            <p:ph type="title"/>
          </p:nvPr>
        </p:nvSpPr>
        <p:spPr/>
        <p:txBody>
          <a:bodyPr/>
          <a:lstStyle/>
          <a:p>
            <a:r>
              <a:rPr lang="de-DE" dirty="0" err="1"/>
              <a:t>Verkaufsretoure</a:t>
            </a:r>
            <a:endParaRPr lang="de-DE" dirty="0"/>
          </a:p>
        </p:txBody>
      </p:sp>
      <p:sp>
        <p:nvSpPr>
          <p:cNvPr id="3" name="Textplatzhalter 2"/>
          <p:cNvSpPr>
            <a:spLocks noGrp="1"/>
          </p:cNvSpPr>
          <p:nvPr>
            <p:ph type="body" sz="quarter" idx="10"/>
          </p:nvPr>
        </p:nvSpPr>
        <p:spPr>
          <a:xfrm>
            <a:off x="503998" y="1851435"/>
            <a:ext cx="6029231" cy="4484549"/>
          </a:xfrm>
        </p:spPr>
        <p:txBody>
          <a:bodyPr>
            <a:normAutofit/>
          </a:bodyPr>
          <a:lstStyle/>
          <a:p>
            <a:pPr marL="285750" indent="-285750">
              <a:lnSpc>
                <a:spcPct val="150000"/>
              </a:lnSpc>
              <a:buFont typeface="Wingdings" panose="05000000000000000000" pitchFamily="2" charset="2"/>
              <a:buChar char="§"/>
            </a:pPr>
            <a:r>
              <a:rPr lang="de-DE" sz="1200" dirty="0"/>
              <a:t>Buchen Sie den Empfang von Retouren</a:t>
            </a:r>
          </a:p>
          <a:p>
            <a:pPr marL="285750" indent="-285750">
              <a:lnSpc>
                <a:spcPct val="150000"/>
              </a:lnSpc>
              <a:buFont typeface="Wingdings" panose="05000000000000000000" pitchFamily="2" charset="2"/>
              <a:buChar char="§"/>
            </a:pPr>
            <a:r>
              <a:rPr lang="de-DE" sz="1200" dirty="0"/>
              <a:t>Scannen Sie den Barcode, um die Rückgabeanforderung nach Nummer auszuwählen</a:t>
            </a:r>
          </a:p>
          <a:p>
            <a:pPr marL="285750" indent="-285750">
              <a:lnSpc>
                <a:spcPct val="150000"/>
              </a:lnSpc>
              <a:buFont typeface="Wingdings" panose="05000000000000000000" pitchFamily="2" charset="2"/>
              <a:buChar char="§"/>
            </a:pPr>
            <a:r>
              <a:rPr lang="de-DE" sz="1200" dirty="0"/>
              <a:t>Live-Suche in der Rückgabeanforderungsliste</a:t>
            </a:r>
          </a:p>
          <a:p>
            <a:pPr marL="285750" indent="-285750">
              <a:lnSpc>
                <a:spcPct val="150000"/>
              </a:lnSpc>
              <a:buFont typeface="Wingdings" panose="05000000000000000000" pitchFamily="2" charset="2"/>
              <a:buChar char="§"/>
            </a:pPr>
            <a:r>
              <a:rPr lang="de-DE" sz="1200" dirty="0"/>
              <a:t>Frühwarnung, wenn die angegebene Menge die verfügbare Menge überschreitet</a:t>
            </a:r>
          </a:p>
          <a:p>
            <a:pPr marL="285750" indent="-285750">
              <a:lnSpc>
                <a:spcPct val="150000"/>
              </a:lnSpc>
              <a:buFont typeface="Wingdings" panose="05000000000000000000" pitchFamily="2" charset="2"/>
              <a:buChar char="§"/>
            </a:pPr>
            <a:r>
              <a:rPr lang="de-DE" sz="1200" dirty="0"/>
              <a:t>Fotoanhänge hinzufügen</a:t>
            </a:r>
          </a:p>
          <a:p>
            <a:pPr marL="285750" indent="-285750">
              <a:lnSpc>
                <a:spcPct val="150000"/>
              </a:lnSpc>
              <a:buFont typeface="Wingdings" panose="05000000000000000000" pitchFamily="2" charset="2"/>
              <a:buChar char="§"/>
            </a:pPr>
            <a:endParaRPr lang="en-US" sz="1100" dirty="0"/>
          </a:p>
        </p:txBody>
      </p:sp>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srcRect/>
          <a:stretch/>
        </p:blipFill>
        <p:spPr>
          <a:xfrm>
            <a:off x="7738631" y="1134311"/>
            <a:ext cx="2665871" cy="5427808"/>
          </a:xfrm>
          <a:prstGeom prst="rect">
            <a:avLst/>
          </a:prstGeom>
        </p:spPr>
      </p:pic>
      <p:pic>
        <p:nvPicPr>
          <p:cNvPr id="30" name="Grafik 29">
            <a:extLst>
              <a:ext uri="{FF2B5EF4-FFF2-40B4-BE49-F238E27FC236}">
                <a16:creationId xmlns:a16="http://schemas.microsoft.com/office/drawing/2014/main" id="{19330466-895A-DA79-27AC-5737C7CD4015}"/>
              </a:ext>
            </a:extLst>
          </p:cNvPr>
          <p:cNvPicPr>
            <a:picLocks noChangeAspect="1"/>
          </p:cNvPicPr>
          <p:nvPr/>
        </p:nvPicPr>
        <p:blipFill>
          <a:blip r:embed="rId4"/>
          <a:stretch>
            <a:fillRect/>
          </a:stretch>
        </p:blipFill>
        <p:spPr>
          <a:xfrm>
            <a:off x="379142" y="863086"/>
            <a:ext cx="753444" cy="489863"/>
          </a:xfrm>
          <a:prstGeom prst="rect">
            <a:avLst/>
          </a:prstGeom>
        </p:spPr>
      </p:pic>
    </p:spTree>
    <p:extLst>
      <p:ext uri="{BB962C8B-B14F-4D97-AF65-F5344CB8AC3E}">
        <p14:creationId xmlns:p14="http://schemas.microsoft.com/office/powerpoint/2010/main" val="414953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Ausgabe für Produktion</a:t>
            </a:r>
          </a:p>
        </p:txBody>
      </p:sp>
      <p:sp>
        <p:nvSpPr>
          <p:cNvPr id="3" name="Textplatzhalter 2"/>
          <p:cNvSpPr>
            <a:spLocks noGrp="1"/>
          </p:cNvSpPr>
          <p:nvPr>
            <p:ph type="body" sz="quarter" idx="10"/>
          </p:nvPr>
        </p:nvSpPr>
        <p:spPr>
          <a:xfrm>
            <a:off x="503998" y="1851435"/>
            <a:ext cx="5461673" cy="4484549"/>
          </a:xfrm>
        </p:spPr>
        <p:txBody>
          <a:bodyPr>
            <a:normAutofit/>
          </a:bodyPr>
          <a:lstStyle/>
          <a:p>
            <a:pPr>
              <a:lnSpc>
                <a:spcPct val="150000"/>
              </a:lnSpc>
            </a:pPr>
            <a:r>
              <a:rPr lang="de-DE" sz="1200" dirty="0"/>
              <a:t>Buchen Sie die Ausgabe von Komponenten aus dem Lager für die Produktion.</a:t>
            </a:r>
          </a:p>
          <a:p>
            <a:pPr marL="285750" indent="-285750">
              <a:lnSpc>
                <a:spcPct val="150000"/>
              </a:lnSpc>
              <a:buFont typeface="Wingdings" panose="05000000000000000000" pitchFamily="2" charset="2"/>
              <a:buChar char="§"/>
            </a:pPr>
            <a:r>
              <a:rPr lang="de-DE" sz="1200" dirty="0"/>
              <a:t>Warenausgang in Bezug auf Fertigungsauftrag buchen</a:t>
            </a:r>
          </a:p>
          <a:p>
            <a:pPr marL="285750" indent="-285750">
              <a:lnSpc>
                <a:spcPct val="150000"/>
              </a:lnSpc>
              <a:buFont typeface="Wingdings" panose="05000000000000000000" pitchFamily="2" charset="2"/>
              <a:buChar char="§"/>
            </a:pPr>
            <a:r>
              <a:rPr lang="de-DE" sz="1200" dirty="0"/>
              <a:t>Unterstützung für Demontage-Fertigungsauftrag</a:t>
            </a:r>
          </a:p>
          <a:p>
            <a:pPr marL="285750" indent="-285750">
              <a:lnSpc>
                <a:spcPct val="150000"/>
              </a:lnSpc>
              <a:buFont typeface="Wingdings" panose="05000000000000000000" pitchFamily="2" charset="2"/>
              <a:buChar char="§"/>
            </a:pPr>
            <a:r>
              <a:rPr lang="de-DE" sz="1200" dirty="0"/>
              <a:t>Schnellsuche Artikel</a:t>
            </a:r>
          </a:p>
          <a:p>
            <a:pPr marL="285750" indent="-285750">
              <a:lnSpc>
                <a:spcPct val="150000"/>
              </a:lnSpc>
              <a:buFont typeface="Wingdings" panose="05000000000000000000" pitchFamily="2" charset="2"/>
              <a:buChar char="§"/>
            </a:pPr>
            <a:r>
              <a:rPr lang="de-DE" sz="1200" dirty="0"/>
              <a:t>Barcode-Scan</a:t>
            </a:r>
          </a:p>
          <a:p>
            <a:pPr marL="285750" indent="-285750">
              <a:lnSpc>
                <a:spcPct val="150000"/>
              </a:lnSpc>
              <a:buFont typeface="Wingdings" panose="05000000000000000000" pitchFamily="2" charset="2"/>
              <a:buChar char="§"/>
            </a:pPr>
            <a:r>
              <a:rPr lang="de-DE" sz="1200" dirty="0"/>
              <a:t>Mengen-Einheiten</a:t>
            </a:r>
          </a:p>
          <a:p>
            <a:pPr marL="285750" indent="-285750">
              <a:lnSpc>
                <a:spcPct val="150000"/>
              </a:lnSpc>
              <a:buFont typeface="Wingdings" panose="05000000000000000000" pitchFamily="2" charset="2"/>
              <a:buChar char="§"/>
            </a:pPr>
            <a:r>
              <a:rPr lang="de-DE" sz="1200" dirty="0"/>
              <a:t>Chargen- und Seriennummern</a:t>
            </a:r>
          </a:p>
          <a:p>
            <a:pPr marL="285750" indent="-285750">
              <a:lnSpc>
                <a:spcPct val="150000"/>
              </a:lnSpc>
              <a:buFont typeface="Wingdings" panose="05000000000000000000" pitchFamily="2" charset="2"/>
              <a:buChar char="§"/>
            </a:pPr>
            <a:r>
              <a:rPr lang="de-DE" sz="1200" dirty="0"/>
              <a:t>Lagerplätze</a:t>
            </a:r>
          </a:p>
          <a:p>
            <a:pPr marL="285750" indent="-285750">
              <a:lnSpc>
                <a:spcPct val="150000"/>
              </a:lnSpc>
              <a:buFont typeface="Wingdings" panose="05000000000000000000" pitchFamily="2" charset="2"/>
              <a:buChar char="§"/>
            </a:pPr>
            <a:r>
              <a:rPr lang="de-DE" dirty="0"/>
              <a:t>Fotofunktion</a:t>
            </a:r>
            <a:endParaRPr lang="en-US"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40522"/>
            <a:ext cx="527822" cy="504247"/>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783" y="1129019"/>
            <a:ext cx="2670750" cy="5069716"/>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96" y="897634"/>
            <a:ext cx="3172370" cy="5438349"/>
          </a:xfrm>
          <a:prstGeom prst="rect">
            <a:avLst/>
          </a:prstGeom>
        </p:spPr>
      </p:pic>
    </p:spTree>
    <p:extLst>
      <p:ext uri="{BB962C8B-B14F-4D97-AF65-F5344CB8AC3E}">
        <p14:creationId xmlns:p14="http://schemas.microsoft.com/office/powerpoint/2010/main" val="1782717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Eingang aus Produktion</a:t>
            </a:r>
          </a:p>
        </p:txBody>
      </p:sp>
      <p:sp>
        <p:nvSpPr>
          <p:cNvPr id="3" name="Textplatzhalter 2"/>
          <p:cNvSpPr>
            <a:spLocks noGrp="1"/>
          </p:cNvSpPr>
          <p:nvPr>
            <p:ph type="body" sz="quarter" idx="10"/>
          </p:nvPr>
        </p:nvSpPr>
        <p:spPr/>
        <p:txBody>
          <a:bodyPr>
            <a:normAutofit/>
          </a:bodyPr>
          <a:lstStyle/>
          <a:p>
            <a:pPr>
              <a:lnSpc>
                <a:spcPct val="150000"/>
              </a:lnSpc>
            </a:pPr>
            <a:r>
              <a:rPr lang="de-DE" sz="1200" dirty="0"/>
              <a:t>Buchen Sie den Eingang fertiger Produkte aus der Produktion in das Lager.</a:t>
            </a:r>
          </a:p>
          <a:p>
            <a:pPr marL="285750" indent="-285750">
              <a:lnSpc>
                <a:spcPct val="150000"/>
              </a:lnSpc>
              <a:buFont typeface="Wingdings" panose="05000000000000000000" pitchFamily="2" charset="2"/>
              <a:buChar char="§"/>
            </a:pPr>
            <a:r>
              <a:rPr lang="de-DE" sz="1200" dirty="0"/>
              <a:t>Wareneingang in Bezug auf Fertigungsauftrag buchen</a:t>
            </a:r>
          </a:p>
          <a:p>
            <a:pPr marL="285750" indent="-285750">
              <a:lnSpc>
                <a:spcPct val="150000"/>
              </a:lnSpc>
              <a:buFont typeface="Wingdings" panose="05000000000000000000" pitchFamily="2" charset="2"/>
              <a:buChar char="§"/>
            </a:pPr>
            <a:r>
              <a:rPr lang="de-DE" sz="1200" dirty="0"/>
              <a:t>Unterstützung für Demontage-Fertigungsauftrag</a:t>
            </a:r>
          </a:p>
          <a:p>
            <a:pPr marL="285750" indent="-285750">
              <a:lnSpc>
                <a:spcPct val="150000"/>
              </a:lnSpc>
              <a:buFont typeface="Wingdings" panose="05000000000000000000" pitchFamily="2" charset="2"/>
              <a:buChar char="§"/>
            </a:pPr>
            <a:r>
              <a:rPr lang="de-DE" sz="1200" dirty="0"/>
              <a:t>Schnellsuche Artikel</a:t>
            </a:r>
          </a:p>
          <a:p>
            <a:pPr marL="285750" indent="-285750">
              <a:lnSpc>
                <a:spcPct val="150000"/>
              </a:lnSpc>
              <a:buFont typeface="Wingdings" panose="05000000000000000000" pitchFamily="2" charset="2"/>
              <a:buChar char="§"/>
            </a:pPr>
            <a:r>
              <a:rPr lang="de-DE" sz="1200" dirty="0"/>
              <a:t>Barcode-Scan</a:t>
            </a:r>
          </a:p>
          <a:p>
            <a:pPr marL="285750" indent="-285750">
              <a:lnSpc>
                <a:spcPct val="150000"/>
              </a:lnSpc>
              <a:buFont typeface="Wingdings" panose="05000000000000000000" pitchFamily="2" charset="2"/>
              <a:buChar char="§"/>
            </a:pPr>
            <a:r>
              <a:rPr lang="de-DE" sz="1200" dirty="0"/>
              <a:t>Mengen-Einheiten</a:t>
            </a:r>
          </a:p>
          <a:p>
            <a:pPr marL="285750" indent="-285750">
              <a:lnSpc>
                <a:spcPct val="150000"/>
              </a:lnSpc>
              <a:buFont typeface="Wingdings" panose="05000000000000000000" pitchFamily="2" charset="2"/>
              <a:buChar char="§"/>
            </a:pPr>
            <a:r>
              <a:rPr lang="de-DE" sz="1200" dirty="0"/>
              <a:t>Chargen- und Seriennummern</a:t>
            </a:r>
          </a:p>
          <a:p>
            <a:pPr marL="285750" indent="-285750">
              <a:lnSpc>
                <a:spcPct val="150000"/>
              </a:lnSpc>
              <a:buFont typeface="Wingdings" panose="05000000000000000000" pitchFamily="2" charset="2"/>
              <a:buChar char="§"/>
            </a:pPr>
            <a:r>
              <a:rPr lang="de-DE" sz="1200" dirty="0"/>
              <a:t>Lagerplätze</a:t>
            </a:r>
          </a:p>
          <a:p>
            <a:pPr marL="285750" indent="-285750">
              <a:lnSpc>
                <a:spcPct val="150000"/>
              </a:lnSpc>
              <a:buFont typeface="Wingdings" panose="05000000000000000000" pitchFamily="2" charset="2"/>
              <a:buChar char="§"/>
            </a:pPr>
            <a:r>
              <a:rPr lang="de-DE" dirty="0"/>
              <a:t>Fotofunktion</a:t>
            </a:r>
            <a:endParaRPr lang="en-US"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40140"/>
            <a:ext cx="527822" cy="505012"/>
          </a:xfrm>
        </p:spPr>
      </p:pic>
      <p:sp>
        <p:nvSpPr>
          <p:cNvPr id="17"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783" y="1129019"/>
            <a:ext cx="2670750" cy="5069716"/>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609" y="897635"/>
            <a:ext cx="3161097" cy="5419024"/>
          </a:xfrm>
          <a:prstGeom prst="rect">
            <a:avLst/>
          </a:prstGeom>
        </p:spPr>
      </p:pic>
    </p:spTree>
    <p:extLst>
      <p:ext uri="{BB962C8B-B14F-4D97-AF65-F5344CB8AC3E}">
        <p14:creationId xmlns:p14="http://schemas.microsoft.com/office/powerpoint/2010/main" val="131220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a:t>Bestandsliste</a:t>
            </a:r>
          </a:p>
        </p:txBody>
      </p:sp>
      <p:sp>
        <p:nvSpPr>
          <p:cNvPr id="3" name="Textplatzhalter 2"/>
          <p:cNvSpPr>
            <a:spLocks noGrp="1"/>
          </p:cNvSpPr>
          <p:nvPr>
            <p:ph type="body" sz="quarter" idx="10"/>
          </p:nvPr>
        </p:nvSpPr>
        <p:spPr>
          <a:xfrm>
            <a:off x="503998" y="1851435"/>
            <a:ext cx="5854272" cy="4484549"/>
          </a:xfrm>
        </p:spPr>
        <p:txBody>
          <a:bodyPr>
            <a:normAutofit/>
          </a:bodyPr>
          <a:lstStyle/>
          <a:p>
            <a:pPr>
              <a:lnSpc>
                <a:spcPct val="150000"/>
              </a:lnSpc>
            </a:pPr>
            <a:r>
              <a:rPr lang="de-DE" sz="1200" dirty="0"/>
              <a:t>Verschaffen Sie sich einen schnellen Überblick über Ihre Lagerbestände, einschließlich Serien- und Chargennummern, sowie eine Auflistung Ihrer Lagerplätze.</a:t>
            </a:r>
          </a:p>
          <a:p>
            <a:pPr marL="285750" indent="-285750">
              <a:lnSpc>
                <a:spcPct val="150000"/>
              </a:lnSpc>
              <a:buFont typeface="Wingdings" panose="05000000000000000000" pitchFamily="2" charset="2"/>
              <a:buChar char="§"/>
            </a:pPr>
            <a:r>
              <a:rPr lang="de-DE" sz="1200" dirty="0"/>
              <a:t>Übersicht aller Artikel</a:t>
            </a:r>
          </a:p>
          <a:p>
            <a:pPr marL="285750" indent="-285750">
              <a:lnSpc>
                <a:spcPct val="150000"/>
              </a:lnSpc>
              <a:buFont typeface="Wingdings" panose="05000000000000000000" pitchFamily="2" charset="2"/>
              <a:buChar char="§"/>
            </a:pPr>
            <a:r>
              <a:rPr lang="de-DE" sz="1200" dirty="0"/>
              <a:t>Dynamische Suche</a:t>
            </a:r>
          </a:p>
          <a:p>
            <a:pPr marL="285750" indent="-285750">
              <a:lnSpc>
                <a:spcPct val="150000"/>
              </a:lnSpc>
              <a:buFont typeface="Wingdings" panose="05000000000000000000" pitchFamily="2" charset="2"/>
              <a:buChar char="§"/>
            </a:pPr>
            <a:r>
              <a:rPr lang="de-DE" sz="1200" dirty="0"/>
              <a:t>Verfügbare Artikel</a:t>
            </a:r>
          </a:p>
          <a:p>
            <a:pPr marL="285750" indent="-285750">
              <a:lnSpc>
                <a:spcPct val="150000"/>
              </a:lnSpc>
              <a:buFont typeface="Wingdings" panose="05000000000000000000" pitchFamily="2" charset="2"/>
              <a:buChar char="§"/>
            </a:pPr>
            <a:r>
              <a:rPr lang="de-DE" sz="1200" dirty="0"/>
              <a:t>Mengen pro Lagerplatz</a:t>
            </a:r>
          </a:p>
          <a:p>
            <a:pPr marL="285750" indent="-285750">
              <a:lnSpc>
                <a:spcPct val="150000"/>
              </a:lnSpc>
              <a:buFont typeface="Wingdings" panose="05000000000000000000" pitchFamily="2" charset="2"/>
              <a:buChar char="§"/>
            </a:pPr>
            <a:r>
              <a:rPr lang="de-DE" sz="1200" dirty="0"/>
              <a:t>Mengen pro Chargennummer</a:t>
            </a:r>
          </a:p>
          <a:p>
            <a:pPr marL="285750" indent="-285750">
              <a:lnSpc>
                <a:spcPct val="150000"/>
              </a:lnSpc>
              <a:buFont typeface="Wingdings" panose="05000000000000000000" pitchFamily="2" charset="2"/>
              <a:buChar char="§"/>
            </a:pPr>
            <a:r>
              <a:rPr lang="de-DE" sz="1200" dirty="0"/>
              <a:t>Verfügbare Seriennummern</a:t>
            </a:r>
          </a:p>
        </p:txBody>
      </p:sp>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036" y="1132595"/>
            <a:ext cx="2668497" cy="5065440"/>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410" y="897635"/>
            <a:ext cx="3172370" cy="5438349"/>
          </a:xfrm>
          <a:prstGeom prst="rect">
            <a:avLst/>
          </a:prstGeom>
        </p:spPr>
      </p:pic>
      <p:pic>
        <p:nvPicPr>
          <p:cNvPr id="10" name="Bildplatzhalter 3">
            <a:extLst>
              <a:ext uri="{FF2B5EF4-FFF2-40B4-BE49-F238E27FC236}">
                <a16:creationId xmlns:a16="http://schemas.microsoft.com/office/drawing/2014/main" id="{2D30CA4E-BC5E-5ED8-191E-F361D539E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black">
          <a:xfrm>
            <a:off x="503999" y="769987"/>
            <a:ext cx="575484" cy="511456"/>
          </a:xfrm>
          <a:prstGeom prst="rect">
            <a:avLst/>
          </a:prstGeom>
        </p:spPr>
      </p:pic>
    </p:spTree>
    <p:extLst>
      <p:ext uri="{BB962C8B-B14F-4D97-AF65-F5344CB8AC3E}">
        <p14:creationId xmlns:p14="http://schemas.microsoft.com/office/powerpoint/2010/main" val="48573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252" y="1211535"/>
            <a:ext cx="4963878" cy="5191953"/>
          </a:xfrm>
          <a:prstGeom prst="rect">
            <a:avLst/>
          </a:prstGeom>
        </p:spPr>
      </p:pic>
      <p:sp>
        <p:nvSpPr>
          <p:cNvPr id="2" name="Textplatzhalter 1"/>
          <p:cNvSpPr>
            <a:spLocks noGrp="1"/>
          </p:cNvSpPr>
          <p:nvPr>
            <p:ph type="body" sz="quarter" idx="10"/>
          </p:nvPr>
        </p:nvSpPr>
        <p:spPr>
          <a:xfrm>
            <a:off x="503999" y="1620000"/>
            <a:ext cx="7038224" cy="4716000"/>
          </a:xfrm>
        </p:spPr>
        <p:txBody>
          <a:bodyPr>
            <a:normAutofit/>
          </a:bodyPr>
          <a:lstStyle/>
          <a:p>
            <a:pPr>
              <a:lnSpc>
                <a:spcPct val="150000"/>
              </a:lnSpc>
            </a:pPr>
            <a:r>
              <a:rPr lang="de-DE" sz="1200" dirty="0"/>
              <a:t>Geben Sie Ihren Mitarbeitern den technologischen Standard, an den sie privat gewöhnt sind. COBI.wms ist eine einfache und standardisierte Lösung mit ausgefeilten Details für SAP Business One.</a:t>
            </a:r>
          </a:p>
          <a:p>
            <a:pPr>
              <a:lnSpc>
                <a:spcPct val="150000"/>
              </a:lnSpc>
            </a:pPr>
            <a:r>
              <a:rPr lang="de-DE" sz="1200" dirty="0"/>
              <a:t>Gestalten Sie mit COBI.wms Ihre Lagerverwaltung und Logistik ganz einfach. Vermeiden Sie doppelte Aufwände und sparen Sie Zeit bei der Verwaltung Ihrer ein- und ausgehenden Waren, der Anzahl der Bestände und mehr. Dank einfacher Implementierung und zukunftsweisender mobiler Technologie können Sie die Produktivität und Effizienz Ihres Unternehmens steigern.</a:t>
            </a:r>
          </a:p>
          <a:p>
            <a:pPr marL="171450" indent="-171450">
              <a:lnSpc>
                <a:spcPct val="150000"/>
              </a:lnSpc>
              <a:spcBef>
                <a:spcPts val="1200"/>
              </a:spcBef>
              <a:buFont typeface="Wingdings" panose="05000000000000000000" pitchFamily="2" charset="2"/>
              <a:buChar char="§"/>
            </a:pPr>
            <a:r>
              <a:rPr lang="de-DE" sz="1200" dirty="0"/>
              <a:t>Steigern Sie die Produktivität durch Zeitersparnis und vereinfachte mobile Transaktionen</a:t>
            </a:r>
          </a:p>
          <a:p>
            <a:pPr marL="171450" indent="-171450">
              <a:lnSpc>
                <a:spcPct val="150000"/>
              </a:lnSpc>
              <a:spcBef>
                <a:spcPts val="1200"/>
              </a:spcBef>
              <a:buFont typeface="Wingdings" panose="05000000000000000000" pitchFamily="2" charset="2"/>
              <a:buChar char="§"/>
            </a:pPr>
            <a:r>
              <a:rPr lang="de-DE" sz="1200" dirty="0"/>
              <a:t>Vermeiden Sie Doppelarbeit und eliminieren Sie Papierkram, indem Sie direkt aus dem </a:t>
            </a:r>
            <a:br>
              <a:rPr lang="de-DE" sz="1200" dirty="0"/>
            </a:br>
            <a:r>
              <a:rPr lang="de-DE" sz="1200" dirty="0"/>
              <a:t>Lager in SAP Business </a:t>
            </a:r>
            <a:r>
              <a:rPr lang="de-DE" sz="1200" dirty="0" err="1"/>
              <a:t>One</a:t>
            </a:r>
            <a:r>
              <a:rPr lang="de-DE" sz="1200" dirty="0"/>
              <a:t> buchen</a:t>
            </a:r>
          </a:p>
          <a:p>
            <a:pPr marL="171450" indent="-171450">
              <a:lnSpc>
                <a:spcPct val="150000"/>
              </a:lnSpc>
              <a:spcBef>
                <a:spcPts val="1200"/>
              </a:spcBef>
              <a:buFont typeface="Wingdings" panose="05000000000000000000" pitchFamily="2" charset="2"/>
              <a:buChar char="§"/>
            </a:pPr>
            <a:r>
              <a:rPr lang="de-DE" sz="1200" dirty="0"/>
              <a:t>Verwenden Sie einfach und intuitiv jedes Android-Gerät Ihrer Wahl</a:t>
            </a:r>
          </a:p>
        </p:txBody>
      </p:sp>
      <p:sp>
        <p:nvSpPr>
          <p:cNvPr id="24" name="Title"/>
          <p:cNvSpPr>
            <a:spLocks noGrp="1"/>
          </p:cNvSpPr>
          <p:nvPr>
            <p:ph type="title"/>
          </p:nvPr>
        </p:nvSpPr>
        <p:spPr bwMode="gray"/>
        <p:txBody>
          <a:bodyPr/>
          <a:lstStyle/>
          <a:p>
            <a:r>
              <a:rPr lang="en-US" dirty="0"/>
              <a:t>Mobile </a:t>
            </a:r>
            <a:r>
              <a:rPr lang="en-US" dirty="0" err="1"/>
              <a:t>Lagerverwaltung</a:t>
            </a:r>
            <a:r>
              <a:rPr lang="en-US" dirty="0"/>
              <a:t> </a:t>
            </a:r>
            <a:r>
              <a:rPr lang="en-US" dirty="0" err="1">
                <a:solidFill>
                  <a:srgbClr val="B31616"/>
                </a:solidFill>
              </a:rPr>
              <a:t>für</a:t>
            </a:r>
            <a:r>
              <a:rPr lang="en-US" dirty="0">
                <a:solidFill>
                  <a:srgbClr val="B31616"/>
                </a:solidFill>
              </a:rPr>
              <a:t> SAP Business One</a:t>
            </a:r>
          </a:p>
        </p:txBody>
      </p:sp>
      <p:sp>
        <p:nvSpPr>
          <p:cNvPr id="16" name="Rectangle 54"/>
          <p:cNvSpPr/>
          <p:nvPr/>
        </p:nvSpPr>
        <p:spPr bwMode="gray">
          <a:xfrm>
            <a:off x="503999" y="42502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602749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a:t>Bestellung</a:t>
            </a:r>
          </a:p>
        </p:txBody>
      </p:sp>
      <p:sp>
        <p:nvSpPr>
          <p:cNvPr id="3" name="Textplatzhalter 2"/>
          <p:cNvSpPr>
            <a:spLocks noGrp="1"/>
          </p:cNvSpPr>
          <p:nvPr>
            <p:ph type="body" sz="quarter" idx="10"/>
          </p:nvPr>
        </p:nvSpPr>
        <p:spPr>
          <a:xfrm>
            <a:off x="503998" y="1851435"/>
            <a:ext cx="5480591" cy="4484549"/>
          </a:xfrm>
        </p:spPr>
        <p:txBody>
          <a:bodyPr>
            <a:normAutofit/>
          </a:bodyPr>
          <a:lstStyle/>
          <a:p>
            <a:pPr marL="171450" indent="-171450">
              <a:lnSpc>
                <a:spcPct val="150000"/>
              </a:lnSpc>
              <a:buFont typeface="Wingdings" panose="05000000000000000000" pitchFamily="2" charset="2"/>
              <a:buChar char="§"/>
            </a:pPr>
            <a:r>
              <a:rPr lang="de-DE" sz="1200" dirty="0"/>
              <a:t>Erstellen Sie eine neue Bestellung</a:t>
            </a:r>
            <a:endParaRPr lang="de-DE" sz="1000" dirty="0"/>
          </a:p>
          <a:p>
            <a:pPr marL="171450" indent="-171450">
              <a:lnSpc>
                <a:spcPct val="150000"/>
              </a:lnSpc>
              <a:buFont typeface="Wingdings" panose="05000000000000000000" pitchFamily="2" charset="2"/>
              <a:buChar char="§"/>
            </a:pPr>
            <a:r>
              <a:rPr lang="de-DE" sz="1200" dirty="0"/>
              <a:t>Barcode-Scannen</a:t>
            </a:r>
          </a:p>
          <a:p>
            <a:pPr marL="171450" indent="-171450">
              <a:lnSpc>
                <a:spcPct val="150000"/>
              </a:lnSpc>
              <a:buFont typeface="Wingdings" panose="05000000000000000000" pitchFamily="2" charset="2"/>
              <a:buChar char="§"/>
            </a:pPr>
            <a:r>
              <a:rPr lang="de-DE" sz="1200" dirty="0"/>
              <a:t>Live-Suche in der Lieferantenliste</a:t>
            </a:r>
          </a:p>
          <a:p>
            <a:pPr marL="171450" indent="-171450">
              <a:lnSpc>
                <a:spcPct val="150000"/>
              </a:lnSpc>
              <a:buFont typeface="Wingdings" panose="05000000000000000000" pitchFamily="2" charset="2"/>
              <a:buChar char="§"/>
            </a:pPr>
            <a:r>
              <a:rPr lang="de-DE" sz="1200" dirty="0"/>
              <a:t>Maßeinheiten</a:t>
            </a:r>
          </a:p>
          <a:p>
            <a:pPr marL="171450" indent="-171450">
              <a:lnSpc>
                <a:spcPct val="150000"/>
              </a:lnSpc>
              <a:buFont typeface="Wingdings" panose="05000000000000000000" pitchFamily="2" charset="2"/>
              <a:buChar char="§"/>
            </a:pPr>
            <a:r>
              <a:rPr lang="de-DE" sz="1200" dirty="0"/>
              <a:t>Fotofunktionen</a:t>
            </a:r>
            <a:endParaRPr lang="de-DE" dirty="0"/>
          </a:p>
        </p:txBody>
      </p:sp>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036" y="1132595"/>
            <a:ext cx="2668497" cy="5065440"/>
          </a:xfrm>
          <a:prstGeom prst="rect">
            <a:avLst/>
          </a:prstGeom>
        </p:spPr>
      </p:pic>
      <p:pic>
        <p:nvPicPr>
          <p:cNvPr id="2" name="Grafik 1"/>
          <p:cNvPicPr>
            <a:picLocks noChangeAspect="1"/>
          </p:cNvPicPr>
          <p:nvPr/>
        </p:nvPicPr>
        <p:blipFill>
          <a:blip r:embed="rId3"/>
          <a:srcRect/>
          <a:stretch/>
        </p:blipFill>
        <p:spPr>
          <a:xfrm>
            <a:off x="7740559" y="1133615"/>
            <a:ext cx="2671048" cy="5438349"/>
          </a:xfrm>
          <a:prstGeom prst="rect">
            <a:avLst/>
          </a:prstGeom>
        </p:spPr>
      </p:pic>
      <p:pic>
        <p:nvPicPr>
          <p:cNvPr id="12" name="Bildplatzhalter 3">
            <a:extLst>
              <a:ext uri="{FF2B5EF4-FFF2-40B4-BE49-F238E27FC236}">
                <a16:creationId xmlns:a16="http://schemas.microsoft.com/office/drawing/2014/main" id="{9A2B3ABB-3784-6B9E-4364-BDC1C1228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black">
          <a:xfrm>
            <a:off x="510407" y="825523"/>
            <a:ext cx="557226" cy="534247"/>
          </a:xfrm>
          <a:prstGeom prst="rect">
            <a:avLst/>
          </a:prstGeom>
        </p:spPr>
      </p:pic>
    </p:spTree>
    <p:extLst>
      <p:ext uri="{BB962C8B-B14F-4D97-AF65-F5344CB8AC3E}">
        <p14:creationId xmlns:p14="http://schemas.microsoft.com/office/powerpoint/2010/main" val="3301978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a:t>Bestellung anfordern</a:t>
            </a:r>
          </a:p>
        </p:txBody>
      </p:sp>
      <p:sp>
        <p:nvSpPr>
          <p:cNvPr id="3" name="Textplatzhalter 2"/>
          <p:cNvSpPr>
            <a:spLocks noGrp="1"/>
          </p:cNvSpPr>
          <p:nvPr>
            <p:ph type="body" sz="quarter" idx="10"/>
          </p:nvPr>
        </p:nvSpPr>
        <p:spPr>
          <a:xfrm>
            <a:off x="503998" y="1851435"/>
            <a:ext cx="5480591" cy="4484549"/>
          </a:xfrm>
        </p:spPr>
        <p:txBody>
          <a:bodyPr>
            <a:normAutofit/>
          </a:bodyPr>
          <a:lstStyle/>
          <a:p>
            <a:pPr marL="171450" indent="-171450">
              <a:lnSpc>
                <a:spcPct val="150000"/>
              </a:lnSpc>
              <a:buFont typeface="Wingdings" panose="05000000000000000000" pitchFamily="2" charset="2"/>
              <a:buChar char="§"/>
            </a:pPr>
            <a:r>
              <a:rPr lang="de-DE" sz="1200" dirty="0"/>
              <a:t>Erstellen einer Anfrage zur Bestellung</a:t>
            </a:r>
          </a:p>
          <a:p>
            <a:pPr marL="171450" indent="-171450">
              <a:lnSpc>
                <a:spcPct val="150000"/>
              </a:lnSpc>
              <a:buFont typeface="Wingdings" panose="05000000000000000000" pitchFamily="2" charset="2"/>
              <a:buChar char="§"/>
            </a:pPr>
            <a:r>
              <a:rPr lang="de-DE" dirty="0"/>
              <a:t>Barcode-Scanner</a:t>
            </a:r>
          </a:p>
          <a:p>
            <a:pPr marL="171450" indent="-171450">
              <a:lnSpc>
                <a:spcPct val="150000"/>
              </a:lnSpc>
              <a:buFont typeface="Wingdings" panose="05000000000000000000" pitchFamily="2" charset="2"/>
              <a:buChar char="§"/>
            </a:pPr>
            <a:r>
              <a:rPr lang="de-DE" sz="1200" dirty="0"/>
              <a:t>Mengeneinheiten</a:t>
            </a:r>
          </a:p>
          <a:p>
            <a:pPr marL="171450" indent="-171450">
              <a:lnSpc>
                <a:spcPct val="150000"/>
              </a:lnSpc>
              <a:buFont typeface="Wingdings" panose="05000000000000000000" pitchFamily="2" charset="2"/>
              <a:buChar char="§"/>
            </a:pPr>
            <a:r>
              <a:rPr lang="de-DE" dirty="0"/>
              <a:t>Fotofunktion</a:t>
            </a:r>
            <a:endParaRPr lang="de-DE" sz="1200" dirty="0"/>
          </a:p>
          <a:p>
            <a:pPr>
              <a:lnSpc>
                <a:spcPct val="150000"/>
              </a:lnSpc>
            </a:pPr>
            <a:endParaRPr lang="de-DE" dirty="0"/>
          </a:p>
        </p:txBody>
      </p:sp>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036" y="1132595"/>
            <a:ext cx="2668497" cy="5065440"/>
          </a:xfrm>
          <a:prstGeom prst="rect">
            <a:avLst/>
          </a:prstGeom>
        </p:spPr>
      </p:pic>
      <p:pic>
        <p:nvPicPr>
          <p:cNvPr id="2" name="Grafik 1"/>
          <p:cNvPicPr>
            <a:picLocks noChangeAspect="1"/>
          </p:cNvPicPr>
          <p:nvPr/>
        </p:nvPicPr>
        <p:blipFill>
          <a:blip r:embed="rId3"/>
          <a:srcRect/>
          <a:stretch/>
        </p:blipFill>
        <p:spPr>
          <a:xfrm>
            <a:off x="7740559" y="1133615"/>
            <a:ext cx="2671048" cy="5438349"/>
          </a:xfrm>
          <a:prstGeom prst="rect">
            <a:avLst/>
          </a:prstGeom>
        </p:spPr>
      </p:pic>
      <p:pic>
        <p:nvPicPr>
          <p:cNvPr id="12" name="Bildplatzhalter 3">
            <a:extLst>
              <a:ext uri="{FF2B5EF4-FFF2-40B4-BE49-F238E27FC236}">
                <a16:creationId xmlns:a16="http://schemas.microsoft.com/office/drawing/2014/main" id="{9A2B3ABB-3784-6B9E-4364-BDC1C1228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black">
          <a:xfrm>
            <a:off x="510407" y="825523"/>
            <a:ext cx="557226" cy="534247"/>
          </a:xfrm>
          <a:prstGeom prst="rect">
            <a:avLst/>
          </a:prstGeom>
        </p:spPr>
      </p:pic>
    </p:spTree>
    <p:extLst>
      <p:ext uri="{BB962C8B-B14F-4D97-AF65-F5344CB8AC3E}">
        <p14:creationId xmlns:p14="http://schemas.microsoft.com/office/powerpoint/2010/main" val="3486929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a:t>Anfrage zur Umlagerung</a:t>
            </a:r>
          </a:p>
        </p:txBody>
      </p:sp>
      <p:sp>
        <p:nvSpPr>
          <p:cNvPr id="3" name="Textplatzhalter 2"/>
          <p:cNvSpPr>
            <a:spLocks noGrp="1"/>
          </p:cNvSpPr>
          <p:nvPr>
            <p:ph type="body" sz="quarter" idx="10"/>
          </p:nvPr>
        </p:nvSpPr>
        <p:spPr>
          <a:xfrm>
            <a:off x="503998" y="1851435"/>
            <a:ext cx="5480591" cy="4484549"/>
          </a:xfrm>
        </p:spPr>
        <p:txBody>
          <a:bodyPr>
            <a:normAutofit/>
          </a:bodyPr>
          <a:lstStyle/>
          <a:p>
            <a:pPr marL="171450" indent="-171450">
              <a:lnSpc>
                <a:spcPct val="150000"/>
              </a:lnSpc>
              <a:buFont typeface="Wingdings" panose="05000000000000000000" pitchFamily="2" charset="2"/>
              <a:buChar char="§"/>
            </a:pPr>
            <a:r>
              <a:rPr lang="de-DE" sz="1200" dirty="0"/>
              <a:t>Erstellen Sie eine neue Übertragungsanfrage</a:t>
            </a:r>
          </a:p>
          <a:p>
            <a:pPr marL="171450" indent="-171450">
              <a:lnSpc>
                <a:spcPct val="150000"/>
              </a:lnSpc>
              <a:buFont typeface="Wingdings" panose="05000000000000000000" pitchFamily="2" charset="2"/>
              <a:buChar char="§"/>
            </a:pPr>
            <a:r>
              <a:rPr lang="de-DE" sz="1200" dirty="0"/>
              <a:t>Barcode-Scannen</a:t>
            </a:r>
          </a:p>
          <a:p>
            <a:pPr marL="171450" indent="-171450">
              <a:lnSpc>
                <a:spcPct val="150000"/>
              </a:lnSpc>
              <a:buFont typeface="Wingdings" panose="05000000000000000000" pitchFamily="2" charset="2"/>
              <a:buChar char="§"/>
            </a:pPr>
            <a:r>
              <a:rPr lang="de-DE" sz="1200" dirty="0"/>
              <a:t>Live-Suche in der Artikelliste</a:t>
            </a:r>
          </a:p>
          <a:p>
            <a:pPr marL="171450" indent="-171450">
              <a:lnSpc>
                <a:spcPct val="150000"/>
              </a:lnSpc>
              <a:buFont typeface="Wingdings" panose="05000000000000000000" pitchFamily="2" charset="2"/>
              <a:buChar char="§"/>
            </a:pPr>
            <a:r>
              <a:rPr lang="de-DE" sz="1200" dirty="0"/>
              <a:t>Maßeinheiten</a:t>
            </a:r>
          </a:p>
          <a:p>
            <a:pPr marL="171450" indent="-171450">
              <a:lnSpc>
                <a:spcPct val="150000"/>
              </a:lnSpc>
              <a:buFont typeface="Wingdings" panose="05000000000000000000" pitchFamily="2" charset="2"/>
              <a:buChar char="§"/>
            </a:pPr>
            <a:r>
              <a:rPr lang="de-DE" sz="1200" dirty="0"/>
              <a:t>Fotofunktion</a:t>
            </a:r>
            <a:endParaRPr lang="de-DE" dirty="0"/>
          </a:p>
        </p:txBody>
      </p:sp>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036" y="1132595"/>
            <a:ext cx="2668497" cy="5065440"/>
          </a:xfrm>
          <a:prstGeom prst="rect">
            <a:avLst/>
          </a:prstGeom>
        </p:spPr>
      </p:pic>
      <p:pic>
        <p:nvPicPr>
          <p:cNvPr id="2" name="Grafik 1"/>
          <p:cNvPicPr>
            <a:picLocks noChangeAspect="1"/>
          </p:cNvPicPr>
          <p:nvPr/>
        </p:nvPicPr>
        <p:blipFill>
          <a:blip r:embed="rId3"/>
          <a:srcRect/>
          <a:stretch/>
        </p:blipFill>
        <p:spPr>
          <a:xfrm>
            <a:off x="7740559" y="1133615"/>
            <a:ext cx="2671048" cy="5438348"/>
          </a:xfrm>
          <a:prstGeom prst="rect">
            <a:avLst/>
          </a:prstGeom>
        </p:spPr>
      </p:pic>
      <p:pic>
        <p:nvPicPr>
          <p:cNvPr id="10" name="Bildplatzhalter 3">
            <a:extLst>
              <a:ext uri="{FF2B5EF4-FFF2-40B4-BE49-F238E27FC236}">
                <a16:creationId xmlns:a16="http://schemas.microsoft.com/office/drawing/2014/main" id="{9A899E11-F85C-9DC0-FCAE-DBFCF6E02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black">
          <a:xfrm>
            <a:off x="525109" y="825523"/>
            <a:ext cx="527822" cy="534247"/>
          </a:xfrm>
          <a:prstGeom prst="rect">
            <a:avLst/>
          </a:prstGeom>
        </p:spPr>
      </p:pic>
    </p:spTree>
    <p:extLst>
      <p:ext uri="{BB962C8B-B14F-4D97-AF65-F5344CB8AC3E}">
        <p14:creationId xmlns:p14="http://schemas.microsoft.com/office/powerpoint/2010/main" val="4053741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a:t>Inventur</a:t>
            </a:r>
          </a:p>
        </p:txBody>
      </p:sp>
      <p:sp>
        <p:nvSpPr>
          <p:cNvPr id="3" name="Textplatzhalter 2"/>
          <p:cNvSpPr>
            <a:spLocks noGrp="1"/>
          </p:cNvSpPr>
          <p:nvPr>
            <p:ph type="body" sz="quarter" idx="10"/>
          </p:nvPr>
        </p:nvSpPr>
        <p:spPr/>
        <p:txBody>
          <a:bodyPr>
            <a:normAutofit/>
          </a:bodyPr>
          <a:lstStyle/>
          <a:p>
            <a:pPr>
              <a:lnSpc>
                <a:spcPct val="150000"/>
              </a:lnSpc>
            </a:pPr>
            <a:r>
              <a:rPr lang="de-DE" sz="1200" dirty="0"/>
              <a:t>Zählen Sie Ihr Inventar auf dem mobilen Gerät und buchen Sie es direkt in Ihre digitale Zählerliste.</a:t>
            </a:r>
          </a:p>
          <a:p>
            <a:pPr marL="285750" indent="-285750">
              <a:lnSpc>
                <a:spcPct val="150000"/>
              </a:lnSpc>
              <a:buFont typeface="Wingdings" panose="05000000000000000000" pitchFamily="2" charset="2"/>
              <a:buChar char="§"/>
            </a:pPr>
            <a:r>
              <a:rPr lang="de-DE" sz="1200" dirty="0"/>
              <a:t>Inventurzähllisten anzeigen und bearbeiten</a:t>
            </a:r>
          </a:p>
          <a:p>
            <a:pPr marL="285750" indent="-285750">
              <a:lnSpc>
                <a:spcPct val="150000"/>
              </a:lnSpc>
              <a:buFont typeface="Wingdings" panose="05000000000000000000" pitchFamily="2" charset="2"/>
              <a:buChar char="§"/>
            </a:pPr>
            <a:r>
              <a:rPr lang="de-DE" sz="1200" dirty="0"/>
              <a:t>Barcode-Scannen</a:t>
            </a:r>
          </a:p>
          <a:p>
            <a:pPr marL="285750" indent="-285750">
              <a:lnSpc>
                <a:spcPct val="150000"/>
              </a:lnSpc>
              <a:buFont typeface="Wingdings" panose="05000000000000000000" pitchFamily="2" charset="2"/>
              <a:buChar char="§"/>
            </a:pPr>
            <a:r>
              <a:rPr lang="de-DE" sz="1200" dirty="0"/>
              <a:t>Maßeinheiten</a:t>
            </a:r>
          </a:p>
          <a:p>
            <a:pPr marL="285750" indent="-285750">
              <a:lnSpc>
                <a:spcPct val="150000"/>
              </a:lnSpc>
              <a:buFont typeface="Wingdings" panose="05000000000000000000" pitchFamily="2" charset="2"/>
              <a:buChar char="§"/>
            </a:pPr>
            <a:r>
              <a:rPr lang="de-DE" sz="1200" dirty="0"/>
              <a:t>Chargen- und Seriennummern</a:t>
            </a:r>
          </a:p>
          <a:p>
            <a:pPr marL="285750" indent="-285750">
              <a:lnSpc>
                <a:spcPct val="150000"/>
              </a:lnSpc>
              <a:buFont typeface="Wingdings" panose="05000000000000000000" pitchFamily="2" charset="2"/>
              <a:buChar char="§"/>
            </a:pPr>
            <a:r>
              <a:rPr lang="de-DE" sz="1200" dirty="0"/>
              <a:t>Lagerplätze</a:t>
            </a:r>
          </a:p>
          <a:p>
            <a:pPr marL="285750" indent="-285750">
              <a:lnSpc>
                <a:spcPct val="150000"/>
              </a:lnSpc>
              <a:buFont typeface="Wingdings" panose="05000000000000000000" pitchFamily="2" charset="2"/>
              <a:buChar char="§"/>
            </a:pPr>
            <a:r>
              <a:rPr lang="de-DE" sz="1200" dirty="0"/>
              <a:t>Fotofunktion</a:t>
            </a:r>
            <a:endParaRPr lang="en-US" sz="11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89436" y="816373"/>
            <a:ext cx="399166" cy="552547"/>
          </a:xfr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037" y="1132596"/>
            <a:ext cx="2668496" cy="5065439"/>
          </a:xfrm>
          <a:prstGeom prst="rect">
            <a:avLst/>
          </a:prstGeom>
        </p:spPr>
      </p:pic>
      <p:sp>
        <p:nvSpPr>
          <p:cNvPr id="21"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979" y="905075"/>
            <a:ext cx="3168030" cy="5430909"/>
          </a:xfrm>
          <a:prstGeom prst="rect">
            <a:avLst/>
          </a:prstGeom>
        </p:spPr>
      </p:pic>
    </p:spTree>
    <p:extLst>
      <p:ext uri="{BB962C8B-B14F-4D97-AF65-F5344CB8AC3E}">
        <p14:creationId xmlns:p14="http://schemas.microsoft.com/office/powerpoint/2010/main" val="332601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a:t>Etiketten</a:t>
            </a:r>
          </a:p>
        </p:txBody>
      </p:sp>
      <p:sp>
        <p:nvSpPr>
          <p:cNvPr id="3" name="Textplatzhalter 2"/>
          <p:cNvSpPr>
            <a:spLocks noGrp="1"/>
          </p:cNvSpPr>
          <p:nvPr>
            <p:ph type="body" sz="quarter" idx="10"/>
          </p:nvPr>
        </p:nvSpPr>
        <p:spPr>
          <a:xfrm>
            <a:off x="503998" y="1851435"/>
            <a:ext cx="6619815" cy="4484549"/>
          </a:xfrm>
        </p:spPr>
        <p:txBody>
          <a:bodyPr>
            <a:normAutofit/>
          </a:bodyPr>
          <a:lstStyle/>
          <a:p>
            <a:pPr marL="171450" indent="-171450">
              <a:lnSpc>
                <a:spcPct val="150000"/>
              </a:lnSpc>
              <a:buFont typeface="Wingdings" panose="05000000000000000000" pitchFamily="2" charset="2"/>
              <a:buChar char="§"/>
            </a:pPr>
            <a:r>
              <a:rPr lang="en-US" sz="1200" dirty="0" err="1"/>
              <a:t>Warenetiketten</a:t>
            </a:r>
            <a:r>
              <a:rPr lang="en-US" sz="1200" dirty="0"/>
              <a:t> </a:t>
            </a:r>
            <a:r>
              <a:rPr lang="en-US" sz="1200" dirty="0" err="1"/>
              <a:t>direkt</a:t>
            </a:r>
            <a:r>
              <a:rPr lang="en-US" sz="1200" dirty="0"/>
              <a:t> </a:t>
            </a:r>
            <a:r>
              <a:rPr lang="en-US" sz="1200" dirty="0" err="1"/>
              <a:t>aus</a:t>
            </a:r>
            <a:r>
              <a:rPr lang="en-US" sz="1200" dirty="0"/>
              <a:t> der App </a:t>
            </a:r>
            <a:r>
              <a:rPr lang="en-US" sz="1200" dirty="0" err="1"/>
              <a:t>drucken</a:t>
            </a:r>
            <a:endParaRPr lang="en-US" sz="1200" dirty="0"/>
          </a:p>
          <a:p>
            <a:pPr marL="171450" indent="-171450">
              <a:lnSpc>
                <a:spcPct val="150000"/>
              </a:lnSpc>
              <a:buFont typeface="Wingdings" panose="05000000000000000000" pitchFamily="2" charset="2"/>
              <a:buChar char="§"/>
            </a:pPr>
            <a:r>
              <a:rPr lang="en-US" sz="1200" dirty="0" err="1"/>
              <a:t>Importieren</a:t>
            </a:r>
            <a:r>
              <a:rPr lang="en-US" sz="1200" dirty="0"/>
              <a:t> Sie </a:t>
            </a:r>
            <a:r>
              <a:rPr lang="en-US" sz="1200" dirty="0" err="1"/>
              <a:t>benutzerdefinierte</a:t>
            </a:r>
            <a:r>
              <a:rPr lang="en-US" sz="1200" dirty="0"/>
              <a:t> </a:t>
            </a:r>
            <a:r>
              <a:rPr lang="en-US" sz="1200" dirty="0" err="1"/>
              <a:t>Etikettenvorlagen</a:t>
            </a:r>
            <a:endParaRPr lang="en-US" sz="1200" dirty="0"/>
          </a:p>
          <a:p>
            <a:pPr marL="171450" indent="-171450">
              <a:lnSpc>
                <a:spcPct val="150000"/>
              </a:lnSpc>
              <a:buFont typeface="Wingdings" panose="05000000000000000000" pitchFamily="2" charset="2"/>
              <a:buChar char="§"/>
            </a:pPr>
            <a:r>
              <a:rPr lang="en-US" sz="1200" dirty="0" err="1"/>
              <a:t>Drucken</a:t>
            </a:r>
            <a:r>
              <a:rPr lang="en-US" sz="1200" dirty="0"/>
              <a:t> Sie </a:t>
            </a:r>
            <a:r>
              <a:rPr lang="en-US" sz="1200" dirty="0" err="1"/>
              <a:t>über</a:t>
            </a:r>
            <a:r>
              <a:rPr lang="en-US" sz="1200" dirty="0"/>
              <a:t> die </a:t>
            </a:r>
            <a:r>
              <a:rPr lang="en-US" sz="1200" dirty="0" err="1"/>
              <a:t>Standarddruckdienste</a:t>
            </a:r>
            <a:r>
              <a:rPr lang="en-US" sz="1200" dirty="0"/>
              <a:t> des Android-Systems</a:t>
            </a:r>
          </a:p>
          <a:p>
            <a:pPr marL="171450" indent="-171450">
              <a:lnSpc>
                <a:spcPct val="150000"/>
              </a:lnSpc>
              <a:buFont typeface="Wingdings" panose="05000000000000000000" pitchFamily="2" charset="2"/>
              <a:buChar char="§"/>
            </a:pPr>
            <a:r>
              <a:rPr lang="en-US" sz="1200" dirty="0" err="1"/>
              <a:t>Drucken</a:t>
            </a:r>
            <a:r>
              <a:rPr lang="en-US" sz="1200" dirty="0"/>
              <a:t> Sie </a:t>
            </a:r>
            <a:r>
              <a:rPr lang="en-US" sz="1200" dirty="0" err="1"/>
              <a:t>durch</a:t>
            </a:r>
            <a:r>
              <a:rPr lang="en-US" sz="1200" dirty="0"/>
              <a:t> Anschluss </a:t>
            </a:r>
            <a:r>
              <a:rPr lang="en-US" sz="1200" dirty="0" err="1"/>
              <a:t>eines</a:t>
            </a:r>
            <a:r>
              <a:rPr lang="en-US" sz="1200" dirty="0"/>
              <a:t> </a:t>
            </a:r>
            <a:r>
              <a:rPr lang="en-US" sz="1200" dirty="0" err="1"/>
              <a:t>netzwerkfähigen</a:t>
            </a:r>
            <a:r>
              <a:rPr lang="en-US" sz="1200" dirty="0"/>
              <a:t> und ZPL-</a:t>
            </a:r>
            <a:r>
              <a:rPr lang="en-US" sz="1200" dirty="0" err="1"/>
              <a:t>kompatiblen</a:t>
            </a:r>
            <a:r>
              <a:rPr lang="en-US" sz="1200" dirty="0"/>
              <a:t> </a:t>
            </a:r>
            <a:r>
              <a:rPr lang="en-US" sz="1200" dirty="0" err="1"/>
              <a:t>Etikettendrucker</a:t>
            </a:r>
            <a:endParaRPr lang="en-US" sz="1200" dirty="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037" y="1132596"/>
            <a:ext cx="2668496" cy="5065439"/>
          </a:xfrm>
          <a:prstGeom prst="rect">
            <a:avLst/>
          </a:prstGeom>
        </p:spPr>
      </p:pic>
      <p:sp>
        <p:nvSpPr>
          <p:cNvPr id="21"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srcRect/>
          <a:stretch/>
        </p:blipFill>
        <p:spPr>
          <a:xfrm>
            <a:off x="7731297" y="1121383"/>
            <a:ext cx="2667393" cy="5430909"/>
          </a:xfrm>
          <a:prstGeom prst="rect">
            <a:avLst/>
          </a:prstGeom>
        </p:spPr>
      </p:pic>
      <p:pic>
        <p:nvPicPr>
          <p:cNvPr id="12" name="Grafik 11">
            <a:extLst>
              <a:ext uri="{FF2B5EF4-FFF2-40B4-BE49-F238E27FC236}">
                <a16:creationId xmlns:a16="http://schemas.microsoft.com/office/drawing/2014/main" id="{4FFEBA30-C163-B03D-CFEF-3D906772BBC5}"/>
              </a:ext>
            </a:extLst>
          </p:cNvPr>
          <p:cNvPicPr>
            <a:picLocks noChangeAspect="1"/>
          </p:cNvPicPr>
          <p:nvPr/>
        </p:nvPicPr>
        <p:blipFill>
          <a:blip r:embed="rId4"/>
          <a:stretch>
            <a:fillRect/>
          </a:stretch>
        </p:blipFill>
        <p:spPr>
          <a:xfrm>
            <a:off x="410528" y="720016"/>
            <a:ext cx="787845" cy="679966"/>
          </a:xfrm>
          <a:prstGeom prst="rect">
            <a:avLst/>
          </a:prstGeom>
        </p:spPr>
      </p:pic>
    </p:spTree>
    <p:extLst>
      <p:ext uri="{BB962C8B-B14F-4D97-AF65-F5344CB8AC3E}">
        <p14:creationId xmlns:p14="http://schemas.microsoft.com/office/powerpoint/2010/main" val="168595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A53A2987-CFDF-421C-B406-5A012AA6ADC0}"/>
              </a:ext>
            </a:extLst>
          </p:cNvPr>
          <p:cNvSpPr>
            <a:spLocks noGrp="1"/>
          </p:cNvSpPr>
          <p:nvPr>
            <p:ph type="body" sz="quarter" idx="10"/>
          </p:nvPr>
        </p:nvSpPr>
        <p:spPr>
          <a:xfrm>
            <a:off x="504001" y="1345760"/>
            <a:ext cx="10917373" cy="664195"/>
          </a:xfrm>
        </p:spPr>
        <p:txBody>
          <a:bodyPr>
            <a:normAutofit/>
          </a:bodyPr>
          <a:lstStyle/>
          <a:p>
            <a:pPr>
              <a:lnSpc>
                <a:spcPct val="150000"/>
              </a:lnSpc>
            </a:pPr>
            <a:r>
              <a:rPr lang="de-DE" sz="1200" dirty="0" err="1"/>
              <a:t>COBI.wms</a:t>
            </a:r>
            <a:r>
              <a:rPr lang="de-DE" sz="1200" dirty="0"/>
              <a:t> bietet dem Benutzer die Möglichkeit, Funktionen jederzeit zu deaktivieren/aktivieren. Klicken Sie in der App auf </a:t>
            </a:r>
            <a:r>
              <a:rPr lang="de-DE" sz="1200" b="1" i="1" dirty="0"/>
              <a:t>Optionen</a:t>
            </a:r>
            <a:r>
              <a:rPr lang="de-DE" sz="1200" dirty="0"/>
              <a:t> und gestalten Sie </a:t>
            </a:r>
            <a:r>
              <a:rPr lang="de-DE" sz="1200" dirty="0" err="1"/>
              <a:t>COBI.wms</a:t>
            </a:r>
            <a:r>
              <a:rPr lang="de-DE" sz="1200" dirty="0"/>
              <a:t> nach dem Workflow Ihres Unternehmens.</a:t>
            </a:r>
            <a:endParaRPr lang="de-DE" sz="1200" b="1" dirty="0"/>
          </a:p>
        </p:txBody>
      </p:sp>
      <p:sp>
        <p:nvSpPr>
          <p:cNvPr id="4" name="Titel 3">
            <a:extLst>
              <a:ext uri="{FF2B5EF4-FFF2-40B4-BE49-F238E27FC236}">
                <a16:creationId xmlns:a16="http://schemas.microsoft.com/office/drawing/2014/main" id="{2B9C749B-C065-4603-A515-8B3CCD0DF9D1}"/>
              </a:ext>
            </a:extLst>
          </p:cNvPr>
          <p:cNvSpPr>
            <a:spLocks noGrp="1"/>
          </p:cNvSpPr>
          <p:nvPr>
            <p:ph type="title"/>
          </p:nvPr>
        </p:nvSpPr>
        <p:spPr/>
        <p:txBody>
          <a:bodyPr/>
          <a:lstStyle/>
          <a:p>
            <a:r>
              <a:rPr lang="de-DE" dirty="0" err="1"/>
              <a:t>COBI.wms</a:t>
            </a:r>
            <a:r>
              <a:rPr lang="de-DE" dirty="0"/>
              <a:t> Optionen</a:t>
            </a:r>
          </a:p>
        </p:txBody>
      </p:sp>
      <p:sp>
        <p:nvSpPr>
          <p:cNvPr id="7" name="Textplatzhalter 4">
            <a:extLst>
              <a:ext uri="{FF2B5EF4-FFF2-40B4-BE49-F238E27FC236}">
                <a16:creationId xmlns:a16="http://schemas.microsoft.com/office/drawing/2014/main" id="{F378451F-EAB8-4B36-9767-4C52270B2FCB}"/>
              </a:ext>
            </a:extLst>
          </p:cNvPr>
          <p:cNvSpPr txBox="1">
            <a:spLocks/>
          </p:cNvSpPr>
          <p:nvPr/>
        </p:nvSpPr>
        <p:spPr bwMode="black">
          <a:xfrm>
            <a:off x="4044588" y="2347697"/>
            <a:ext cx="3865244" cy="3790456"/>
          </a:xfrm>
          <a:prstGeom prst="rect">
            <a:avLst/>
          </a:prstGeom>
        </p:spPr>
        <p:txBody>
          <a:bodyPr vert="horz" lIns="0" tIns="0" rIns="0" bIns="0" rtlCol="0">
            <a:normAutofit lnSpcReduction="10000"/>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600"/>
              </a:spcAft>
            </a:pPr>
            <a:r>
              <a:rPr lang="de-DE" sz="1200" b="1" dirty="0"/>
              <a:t>Lieferung</a:t>
            </a:r>
          </a:p>
          <a:p>
            <a:pPr marL="285750" indent="-285750">
              <a:spcBef>
                <a:spcPts val="0"/>
              </a:spcBef>
              <a:spcAft>
                <a:spcPts val="600"/>
              </a:spcAft>
              <a:buFont typeface="Wingdings" panose="05000000000000000000" pitchFamily="2" charset="2"/>
              <a:buChar char="§"/>
            </a:pPr>
            <a:r>
              <a:rPr lang="de-DE" sz="1200" dirty="0"/>
              <a:t>Kopieren des Lieferdatums aus Kundenauftrag</a:t>
            </a:r>
          </a:p>
          <a:p>
            <a:pPr marL="285750" indent="-285750">
              <a:spcBef>
                <a:spcPts val="0"/>
              </a:spcBef>
              <a:spcAft>
                <a:spcPts val="600"/>
              </a:spcAft>
              <a:buFont typeface="Wingdings" panose="05000000000000000000" pitchFamily="2" charset="2"/>
              <a:buChar char="§"/>
            </a:pPr>
            <a:r>
              <a:rPr lang="de-DE" sz="1200" dirty="0"/>
              <a:t>Lieferscheine</a:t>
            </a:r>
          </a:p>
          <a:p>
            <a:pPr marL="285750" indent="-285750">
              <a:spcBef>
                <a:spcPts val="0"/>
              </a:spcBef>
              <a:spcAft>
                <a:spcPts val="600"/>
              </a:spcAft>
              <a:buFont typeface="Wingdings" panose="05000000000000000000" pitchFamily="2" charset="2"/>
              <a:buChar char="§"/>
            </a:pPr>
            <a:r>
              <a:rPr lang="de-DE" sz="1200" dirty="0"/>
              <a:t>Lieferscheine/Vereinheitlichter Workflow</a:t>
            </a:r>
          </a:p>
          <a:p>
            <a:pPr marL="285750" indent="-285750">
              <a:spcBef>
                <a:spcPts val="0"/>
              </a:spcBef>
              <a:spcAft>
                <a:spcPts val="600"/>
              </a:spcAft>
              <a:buFont typeface="Wingdings" panose="05000000000000000000" pitchFamily="2" charset="2"/>
              <a:buChar char="§"/>
            </a:pPr>
            <a:r>
              <a:rPr lang="de-DE" sz="1200" dirty="0"/>
              <a:t>Lieferscheine/SSCC-Generierung</a:t>
            </a:r>
          </a:p>
          <a:p>
            <a:pPr marL="285750" indent="-285750">
              <a:spcBef>
                <a:spcPts val="0"/>
              </a:spcBef>
              <a:spcAft>
                <a:spcPts val="600"/>
              </a:spcAft>
              <a:buFont typeface="Wingdings" panose="05000000000000000000" pitchFamily="2" charset="2"/>
              <a:buChar char="§"/>
            </a:pPr>
            <a:r>
              <a:rPr lang="de-DE" sz="1200" dirty="0"/>
              <a:t>Lieferscheine/Chargen und Serien</a:t>
            </a:r>
          </a:p>
          <a:p>
            <a:pPr marL="285750" indent="-285750">
              <a:spcBef>
                <a:spcPts val="0"/>
              </a:spcBef>
              <a:spcAft>
                <a:spcPts val="600"/>
              </a:spcAft>
              <a:buFont typeface="Wingdings" panose="05000000000000000000" pitchFamily="2" charset="2"/>
              <a:buChar char="§"/>
            </a:pPr>
            <a:r>
              <a:rPr lang="de-DE" sz="1200" dirty="0"/>
              <a:t>Unterschriftsfeld bei Lieferscheinen</a:t>
            </a:r>
          </a:p>
          <a:p>
            <a:pPr marL="285750" indent="-285750">
              <a:spcBef>
                <a:spcPts val="0"/>
              </a:spcBef>
              <a:spcAft>
                <a:spcPts val="600"/>
              </a:spcAft>
              <a:buFont typeface="Wingdings" panose="05000000000000000000" pitchFamily="2" charset="2"/>
              <a:buChar char="§"/>
            </a:pPr>
            <a:endParaRPr lang="de-DE" sz="1200" dirty="0"/>
          </a:p>
          <a:p>
            <a:pPr>
              <a:spcBef>
                <a:spcPts val="0"/>
              </a:spcBef>
              <a:spcAft>
                <a:spcPts val="600"/>
              </a:spcAft>
            </a:pPr>
            <a:r>
              <a:rPr lang="de-DE" sz="1200" b="1" dirty="0"/>
              <a:t>Sonstige</a:t>
            </a:r>
          </a:p>
          <a:p>
            <a:pPr marL="285750" indent="-285750">
              <a:spcBef>
                <a:spcPts val="0"/>
              </a:spcBef>
              <a:spcAft>
                <a:spcPts val="600"/>
              </a:spcAft>
              <a:buFont typeface="Wingdings" panose="05000000000000000000" pitchFamily="2" charset="2"/>
              <a:buChar char="§"/>
            </a:pPr>
            <a:r>
              <a:rPr lang="de-DE" sz="1200" dirty="0"/>
              <a:t>Nicht-Inventarartikel in der Artikelliste anzeigen</a:t>
            </a:r>
          </a:p>
          <a:p>
            <a:pPr marL="285750" indent="-285750">
              <a:spcBef>
                <a:spcPts val="0"/>
              </a:spcBef>
              <a:spcAft>
                <a:spcPts val="600"/>
              </a:spcAft>
              <a:buFont typeface="Wingdings" panose="05000000000000000000" pitchFamily="2" charset="2"/>
              <a:buChar char="§"/>
            </a:pPr>
            <a:r>
              <a:rPr lang="de-DE" sz="1200" dirty="0"/>
              <a:t>Negativer Bestand erlaubt</a:t>
            </a:r>
          </a:p>
          <a:p>
            <a:pPr marL="285750" indent="-285750">
              <a:spcBef>
                <a:spcPts val="0"/>
              </a:spcBef>
              <a:spcAft>
                <a:spcPts val="600"/>
              </a:spcAft>
              <a:buFont typeface="Wingdings" panose="05000000000000000000" pitchFamily="2" charset="2"/>
              <a:buChar char="§"/>
            </a:pPr>
            <a:r>
              <a:rPr lang="de-DE" sz="1200" dirty="0"/>
              <a:t>Standardlagerplatz des Artikels automatisch auswählen</a:t>
            </a:r>
          </a:p>
          <a:p>
            <a:pPr marL="285750" indent="-285750">
              <a:spcBef>
                <a:spcPts val="0"/>
              </a:spcBef>
              <a:spcAft>
                <a:spcPts val="600"/>
              </a:spcAft>
              <a:buFont typeface="Wingdings" panose="05000000000000000000" pitchFamily="2" charset="2"/>
              <a:buChar char="§"/>
            </a:pPr>
            <a:r>
              <a:rPr lang="de-DE" sz="1200" dirty="0"/>
              <a:t>Buchen von geparkten Belegen erlauben</a:t>
            </a:r>
          </a:p>
          <a:p>
            <a:pPr marL="285750" indent="-285750">
              <a:spcBef>
                <a:spcPts val="0"/>
              </a:spcBef>
              <a:spcAft>
                <a:spcPts val="600"/>
              </a:spcAft>
              <a:buFont typeface="Wingdings" panose="05000000000000000000" pitchFamily="2" charset="2"/>
              <a:buChar char="§"/>
            </a:pPr>
            <a:r>
              <a:rPr lang="de-DE" sz="1200" dirty="0"/>
              <a:t>Benutzername als Beleg-Bemerkung</a:t>
            </a:r>
          </a:p>
          <a:p>
            <a:pPr marL="285750" indent="-285750">
              <a:spcBef>
                <a:spcPts val="0"/>
              </a:spcBef>
              <a:spcAft>
                <a:spcPts val="600"/>
              </a:spcAft>
              <a:buFont typeface="Wingdings" panose="05000000000000000000" pitchFamily="2" charset="2"/>
              <a:buChar char="§"/>
            </a:pPr>
            <a:r>
              <a:rPr lang="de-DE" sz="1200" dirty="0"/>
              <a:t>Übermengen nicht erlauben</a:t>
            </a:r>
          </a:p>
          <a:p>
            <a:pPr marL="285750" indent="-285750">
              <a:spcBef>
                <a:spcPts val="0"/>
              </a:spcBef>
              <a:spcAft>
                <a:spcPts val="600"/>
              </a:spcAft>
              <a:buFont typeface="Wingdings" panose="05000000000000000000" pitchFamily="2" charset="2"/>
              <a:buChar char="§"/>
            </a:pPr>
            <a:endParaRPr lang="de-DE" sz="1200" dirty="0"/>
          </a:p>
          <a:p>
            <a:pPr marL="285750" indent="-285750">
              <a:spcBef>
                <a:spcPts val="0"/>
              </a:spcBef>
              <a:spcAft>
                <a:spcPts val="600"/>
              </a:spcAft>
              <a:buFont typeface="Wingdings" panose="05000000000000000000" pitchFamily="2" charset="2"/>
              <a:buChar char="§"/>
            </a:pPr>
            <a:endParaRPr lang="de-DE" sz="1200" dirty="0"/>
          </a:p>
          <a:p>
            <a:pPr marL="285750" indent="-285750">
              <a:spcBef>
                <a:spcPts val="0"/>
              </a:spcBef>
              <a:spcAft>
                <a:spcPts val="600"/>
              </a:spcAft>
              <a:buFont typeface="Wingdings" panose="05000000000000000000" pitchFamily="2" charset="2"/>
              <a:buChar char="§"/>
            </a:pPr>
            <a:endParaRPr lang="de-DE" sz="1200" dirty="0"/>
          </a:p>
          <a:p>
            <a:pPr marL="285750" indent="-285750">
              <a:spcBef>
                <a:spcPts val="0"/>
              </a:spcBef>
              <a:spcAft>
                <a:spcPts val="600"/>
              </a:spcAft>
              <a:buFont typeface="Wingdings" panose="05000000000000000000" pitchFamily="2" charset="2"/>
              <a:buChar char="§"/>
            </a:pPr>
            <a:endParaRPr lang="de-DE" sz="1200" dirty="0"/>
          </a:p>
        </p:txBody>
      </p:sp>
      <p:sp>
        <p:nvSpPr>
          <p:cNvPr id="9" name="Textplatzhalter 4">
            <a:extLst>
              <a:ext uri="{FF2B5EF4-FFF2-40B4-BE49-F238E27FC236}">
                <a16:creationId xmlns:a16="http://schemas.microsoft.com/office/drawing/2014/main" id="{D92D4BD6-C3A8-77A7-DEFE-892B0179BD7C}"/>
              </a:ext>
            </a:extLst>
          </p:cNvPr>
          <p:cNvSpPr txBox="1">
            <a:spLocks/>
          </p:cNvSpPr>
          <p:nvPr/>
        </p:nvSpPr>
        <p:spPr bwMode="black">
          <a:xfrm>
            <a:off x="504000" y="2347698"/>
            <a:ext cx="3420000" cy="3790456"/>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600"/>
              </a:spcAft>
            </a:pPr>
            <a:r>
              <a:rPr lang="de-DE" sz="1200" b="1" dirty="0"/>
              <a:t>Barcode Scanning</a:t>
            </a:r>
          </a:p>
          <a:p>
            <a:pPr marL="285750" indent="-285750">
              <a:spcBef>
                <a:spcPts val="0"/>
              </a:spcBef>
              <a:spcAft>
                <a:spcPts val="600"/>
              </a:spcAft>
              <a:buFont typeface="Wingdings" panose="05000000000000000000" pitchFamily="2" charset="2"/>
              <a:buChar char="§"/>
            </a:pPr>
            <a:r>
              <a:rPr lang="de-DE" sz="1200" dirty="0"/>
              <a:t>Scannen Sie, um die Menge hinzuzufügen</a:t>
            </a:r>
          </a:p>
          <a:p>
            <a:pPr marL="285750" indent="-285750">
              <a:spcBef>
                <a:spcPts val="0"/>
              </a:spcBef>
              <a:spcAft>
                <a:spcPts val="600"/>
              </a:spcAft>
              <a:buFont typeface="Wingdings" panose="05000000000000000000" pitchFamily="2" charset="2"/>
              <a:buChar char="§"/>
            </a:pPr>
            <a:r>
              <a:rPr lang="de-DE" sz="1200" dirty="0"/>
              <a:t>Barcode-Scan über Bluetooth-Tastatur</a:t>
            </a:r>
          </a:p>
          <a:p>
            <a:pPr marL="285750" indent="-285750">
              <a:spcBef>
                <a:spcPts val="0"/>
              </a:spcBef>
              <a:spcAft>
                <a:spcPts val="600"/>
              </a:spcAft>
              <a:buFont typeface="Wingdings" panose="05000000000000000000" pitchFamily="2" charset="2"/>
              <a:buChar char="§"/>
            </a:pPr>
            <a:endParaRPr lang="de-DE" sz="1200" dirty="0"/>
          </a:p>
          <a:p>
            <a:pPr>
              <a:spcBef>
                <a:spcPts val="0"/>
              </a:spcBef>
              <a:spcAft>
                <a:spcPts val="600"/>
              </a:spcAft>
            </a:pPr>
            <a:r>
              <a:rPr lang="de-DE" sz="1200" b="1" dirty="0"/>
              <a:t>Chargen und Serien</a:t>
            </a:r>
          </a:p>
          <a:p>
            <a:pPr marL="285750" indent="-285750">
              <a:spcBef>
                <a:spcPts val="0"/>
              </a:spcBef>
              <a:spcAft>
                <a:spcPts val="600"/>
              </a:spcAft>
              <a:buFont typeface="Wingdings" panose="05000000000000000000" pitchFamily="2" charset="2"/>
              <a:buChar char="§"/>
            </a:pPr>
            <a:r>
              <a:rPr lang="de-DE" sz="1200" dirty="0"/>
              <a:t>Obligatorisches Ablaufdatum</a:t>
            </a:r>
          </a:p>
          <a:p>
            <a:pPr marL="285750" indent="-285750">
              <a:spcBef>
                <a:spcPts val="0"/>
              </a:spcBef>
              <a:spcAft>
                <a:spcPts val="600"/>
              </a:spcAft>
              <a:buFont typeface="Wingdings" panose="05000000000000000000" pitchFamily="2" charset="2"/>
              <a:buChar char="§"/>
            </a:pPr>
            <a:r>
              <a:rPr lang="de-DE" sz="1200" dirty="0"/>
              <a:t>Chargennummer Details</a:t>
            </a:r>
          </a:p>
          <a:p>
            <a:pPr marL="285750" indent="-285750">
              <a:spcBef>
                <a:spcPts val="0"/>
              </a:spcBef>
              <a:spcAft>
                <a:spcPts val="600"/>
              </a:spcAft>
              <a:buFont typeface="Wingdings" panose="05000000000000000000" pitchFamily="2" charset="2"/>
              <a:buChar char="§"/>
            </a:pPr>
            <a:r>
              <a:rPr lang="de-DE" sz="1200" dirty="0"/>
              <a:t>Seriennummer Details</a:t>
            </a:r>
          </a:p>
          <a:p>
            <a:pPr marL="285750" indent="-285750">
              <a:spcBef>
                <a:spcPts val="0"/>
              </a:spcBef>
              <a:spcAft>
                <a:spcPts val="600"/>
              </a:spcAft>
              <a:buFont typeface="Wingdings" panose="05000000000000000000" pitchFamily="2" charset="2"/>
              <a:buChar char="§"/>
            </a:pPr>
            <a:r>
              <a:rPr lang="de-DE" sz="1200" dirty="0"/>
              <a:t>Globale Serien</a:t>
            </a:r>
          </a:p>
        </p:txBody>
      </p:sp>
      <p:sp>
        <p:nvSpPr>
          <p:cNvPr id="10" name="Textplatzhalter 4">
            <a:extLst>
              <a:ext uri="{FF2B5EF4-FFF2-40B4-BE49-F238E27FC236}">
                <a16:creationId xmlns:a16="http://schemas.microsoft.com/office/drawing/2014/main" id="{AA0726A8-7975-05A2-B947-9EDAD70E5ABE}"/>
              </a:ext>
            </a:extLst>
          </p:cNvPr>
          <p:cNvSpPr txBox="1">
            <a:spLocks/>
          </p:cNvSpPr>
          <p:nvPr/>
        </p:nvSpPr>
        <p:spPr bwMode="black">
          <a:xfrm>
            <a:off x="8030420" y="2347697"/>
            <a:ext cx="3420000" cy="3790456"/>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600"/>
              </a:spcAft>
            </a:pPr>
            <a:r>
              <a:rPr lang="de-DE" sz="1200" b="1" dirty="0" err="1"/>
              <a:t>Kommisionieren</a:t>
            </a:r>
            <a:endParaRPr lang="de-DE" sz="1200" b="1" dirty="0"/>
          </a:p>
          <a:p>
            <a:pPr marL="285750" indent="-285750">
              <a:spcBef>
                <a:spcPts val="0"/>
              </a:spcBef>
              <a:spcAft>
                <a:spcPts val="600"/>
              </a:spcAft>
              <a:buFont typeface="Wingdings" panose="05000000000000000000" pitchFamily="2" charset="2"/>
              <a:buChar char="§"/>
            </a:pPr>
            <a:r>
              <a:rPr lang="de-DE" sz="1200" dirty="0"/>
              <a:t>Picklistenzeilen im Überblick</a:t>
            </a:r>
          </a:p>
          <a:p>
            <a:pPr marL="285750" indent="-285750">
              <a:spcBef>
                <a:spcPts val="0"/>
              </a:spcBef>
              <a:spcAft>
                <a:spcPts val="600"/>
              </a:spcAft>
              <a:buFont typeface="Wingdings" panose="05000000000000000000" pitchFamily="2" charset="2"/>
              <a:buChar char="§"/>
            </a:pPr>
            <a:r>
              <a:rPr lang="de-DE" sz="1200" dirty="0"/>
              <a:t>Schnelle Kommissionierung</a:t>
            </a:r>
          </a:p>
          <a:p>
            <a:pPr marL="285750" indent="-285750">
              <a:spcBef>
                <a:spcPts val="0"/>
              </a:spcBef>
              <a:spcAft>
                <a:spcPts val="600"/>
              </a:spcAft>
              <a:buFont typeface="Wingdings" panose="05000000000000000000" pitchFamily="2" charset="2"/>
              <a:buChar char="§"/>
            </a:pPr>
            <a:endParaRPr lang="de-DE" sz="1200" dirty="0"/>
          </a:p>
          <a:p>
            <a:pPr>
              <a:spcBef>
                <a:spcPts val="0"/>
              </a:spcBef>
              <a:spcAft>
                <a:spcPts val="600"/>
              </a:spcAft>
            </a:pPr>
            <a:r>
              <a:rPr lang="de-DE" sz="1200" b="1" dirty="0"/>
              <a:t>Eingang aus der Produktion</a:t>
            </a:r>
          </a:p>
          <a:p>
            <a:pPr marL="171450" indent="-171450">
              <a:spcBef>
                <a:spcPts val="0"/>
              </a:spcBef>
              <a:spcAft>
                <a:spcPts val="600"/>
              </a:spcAft>
              <a:buFont typeface="Wingdings" panose="05000000000000000000" pitchFamily="2" charset="2"/>
              <a:buChar char="§"/>
            </a:pPr>
            <a:r>
              <a:rPr lang="de-DE" sz="1200" dirty="0"/>
              <a:t>Schließen von Produktionsaufträgen </a:t>
            </a:r>
            <a:br>
              <a:rPr lang="de-DE" sz="1200" dirty="0"/>
            </a:br>
            <a:r>
              <a:rPr lang="de-DE" sz="1200" dirty="0"/>
              <a:t>nicht / zulassen</a:t>
            </a:r>
          </a:p>
        </p:txBody>
      </p:sp>
      <p:sp>
        <p:nvSpPr>
          <p:cNvPr id="8" name="Rectangle 54">
            <a:extLst>
              <a:ext uri="{FF2B5EF4-FFF2-40B4-BE49-F238E27FC236}">
                <a16:creationId xmlns:a16="http://schemas.microsoft.com/office/drawing/2014/main" id="{489D01A1-F1C6-72B9-88DD-EA83384C8F6E}"/>
              </a:ext>
            </a:extLst>
          </p:cNvPr>
          <p:cNvSpPr/>
          <p:nvPr/>
        </p:nvSpPr>
        <p:spPr bwMode="gray">
          <a:xfrm>
            <a:off x="6382873" y="414481"/>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de-DE" sz="2000" kern="0" dirty="0">
              <a:ea typeface="Arial Unicode MS" pitchFamily="34" charset="-128"/>
              <a:cs typeface="Arial Unicode MS" pitchFamily="34" charset="-128"/>
            </a:endParaRPr>
          </a:p>
        </p:txBody>
      </p:sp>
    </p:spTree>
    <p:extLst>
      <p:ext uri="{BB962C8B-B14F-4D97-AF65-F5344CB8AC3E}">
        <p14:creationId xmlns:p14="http://schemas.microsoft.com/office/powerpoint/2010/main" val="190511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Quick</a:t>
            </a:r>
            <a:r>
              <a:rPr lang="en-US" dirty="0">
                <a:solidFill>
                  <a:srgbClr val="B31616"/>
                </a:solidFill>
              </a:rPr>
              <a:t> Facts</a:t>
            </a:r>
          </a:p>
        </p:txBody>
      </p:sp>
      <p:pic>
        <p:nvPicPr>
          <p:cNvPr id="7" name="Bildplatzhalter 6">
            <a:extLst>
              <a:ext uri="{FF2B5EF4-FFF2-40B4-BE49-F238E27FC236}">
                <a16:creationId xmlns:a16="http://schemas.microsoft.com/office/drawing/2014/main" id="{B82C7207-F570-2D07-5148-86C1C01B1B39}"/>
              </a:ext>
            </a:extLst>
          </p:cNvPr>
          <p:cNvPicPr>
            <a:picLocks noGrp="1" noChangeAspect="1"/>
          </p:cNvPicPr>
          <p:nvPr>
            <p:ph type="pic" sz="quarter" idx="12"/>
          </p:nvPr>
        </p:nvPicPr>
        <p:blipFill rotWithShape="1">
          <a:blip r:embed="rId2"/>
          <a:srcRect l="8" t="57804" r="-8"/>
          <a:stretch/>
        </p:blipFill>
        <p:spPr>
          <a:xfrm>
            <a:off x="1" y="3427200"/>
            <a:ext cx="12195175" cy="3430800"/>
          </a:xfrm>
        </p:spPr>
      </p:pic>
    </p:spTree>
    <p:extLst>
      <p:ext uri="{BB962C8B-B14F-4D97-AF65-F5344CB8AC3E}">
        <p14:creationId xmlns:p14="http://schemas.microsoft.com/office/powerpoint/2010/main" val="3644206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p:cNvSpPr>
            <a:spLocks noGrp="1"/>
          </p:cNvSpPr>
          <p:nvPr>
            <p:ph type="body" sz="quarter" idx="11"/>
          </p:nvPr>
        </p:nvSpPr>
        <p:spPr>
          <a:xfrm>
            <a:off x="5629275" y="1620000"/>
            <a:ext cx="6061202" cy="4716000"/>
          </a:xfrm>
        </p:spPr>
        <p:txBody>
          <a:bodyPr>
            <a:normAutofit/>
          </a:bodyPr>
          <a:lstStyle/>
          <a:p>
            <a:pPr marL="285750" indent="-285750">
              <a:lnSpc>
                <a:spcPct val="150000"/>
              </a:lnSpc>
              <a:buSzPct val="120000"/>
              <a:buFont typeface="Wingdings" panose="05000000000000000000" pitchFamily="2" charset="2"/>
              <a:buChar char="ü"/>
            </a:pPr>
            <a:r>
              <a:rPr lang="de-DE" sz="1200" dirty="0"/>
              <a:t>Chargen- und Seriennummern</a:t>
            </a:r>
          </a:p>
          <a:p>
            <a:pPr marL="285750" indent="-285750">
              <a:lnSpc>
                <a:spcPct val="150000"/>
              </a:lnSpc>
              <a:buSzPct val="120000"/>
              <a:buFont typeface="Wingdings" panose="05000000000000000000" pitchFamily="2" charset="2"/>
              <a:buChar char="ü"/>
            </a:pPr>
            <a:r>
              <a:rPr lang="de-DE" sz="1200" dirty="0"/>
              <a:t>Mengen-Einheiten</a:t>
            </a:r>
          </a:p>
          <a:p>
            <a:pPr marL="285750" indent="-285750">
              <a:lnSpc>
                <a:spcPct val="150000"/>
              </a:lnSpc>
              <a:buSzPct val="120000"/>
              <a:buFont typeface="Wingdings" panose="05000000000000000000" pitchFamily="2" charset="2"/>
              <a:buChar char="ü"/>
            </a:pPr>
            <a:r>
              <a:rPr lang="de-DE" sz="1200" dirty="0"/>
              <a:t>GS1 Barcodestandard</a:t>
            </a:r>
          </a:p>
          <a:p>
            <a:pPr marL="285750" indent="-285750">
              <a:lnSpc>
                <a:spcPct val="150000"/>
              </a:lnSpc>
              <a:buSzPct val="120000"/>
              <a:buFont typeface="Wingdings" panose="05000000000000000000" pitchFamily="2" charset="2"/>
              <a:buChar char="ü"/>
            </a:pPr>
            <a:r>
              <a:rPr lang="de-DE" sz="1200" dirty="0"/>
              <a:t>Funktion zum Anhängen von Fotos</a:t>
            </a:r>
          </a:p>
          <a:p>
            <a:pPr marL="285750" indent="-285750">
              <a:lnSpc>
                <a:spcPct val="150000"/>
              </a:lnSpc>
              <a:buSzPct val="120000"/>
              <a:buFont typeface="Wingdings" panose="05000000000000000000" pitchFamily="2" charset="2"/>
              <a:buChar char="ü"/>
            </a:pPr>
            <a:r>
              <a:rPr lang="de-DE" sz="1200" dirty="0"/>
              <a:t>Multi-Mandanten fähig</a:t>
            </a:r>
          </a:p>
          <a:p>
            <a:pPr marL="285750" indent="-285750">
              <a:lnSpc>
                <a:spcPct val="150000"/>
              </a:lnSpc>
              <a:buSzPct val="120000"/>
              <a:buFont typeface="Wingdings" panose="05000000000000000000" pitchFamily="2" charset="2"/>
              <a:buChar char="ü"/>
            </a:pPr>
            <a:r>
              <a:rPr lang="de-DE" sz="1200" dirty="0"/>
              <a:t>Unterstützte Hardware: Honeywell, Panasonic, Zebra, usw.</a:t>
            </a:r>
          </a:p>
          <a:p>
            <a:pPr marL="285750" indent="-285750">
              <a:lnSpc>
                <a:spcPct val="150000"/>
              </a:lnSpc>
              <a:buSzPct val="120000"/>
              <a:buFont typeface="Wingdings" panose="05000000000000000000" pitchFamily="2" charset="2"/>
              <a:buChar char="ü"/>
            </a:pPr>
            <a:r>
              <a:rPr lang="de-DE" sz="1200" dirty="0"/>
              <a:t>Kundenspezifische Sonderfunktionen und Branding</a:t>
            </a:r>
            <a:br>
              <a:rPr lang="de-DE" sz="1200" dirty="0"/>
            </a:br>
            <a:r>
              <a:rPr lang="de-DE" sz="1200" dirty="0"/>
              <a:t>z.B. Rezeptproduktion, Kühlhausanbindung und </a:t>
            </a:r>
            <a:r>
              <a:rPr lang="de-DE" sz="1200" dirty="0" err="1"/>
              <a:t>Waagenanbindung</a:t>
            </a:r>
            <a:endParaRPr lang="de-DE" sz="1200" dirty="0"/>
          </a:p>
        </p:txBody>
      </p:sp>
      <p:sp>
        <p:nvSpPr>
          <p:cNvPr id="12" name="Textplatzhalter 11"/>
          <p:cNvSpPr>
            <a:spLocks noGrp="1"/>
          </p:cNvSpPr>
          <p:nvPr>
            <p:ph type="body" sz="quarter" idx="10"/>
          </p:nvPr>
        </p:nvSpPr>
        <p:spPr>
          <a:xfrm>
            <a:off x="504000" y="1620000"/>
            <a:ext cx="4725225" cy="4716000"/>
          </a:xfrm>
        </p:spPr>
        <p:txBody>
          <a:bodyPr>
            <a:normAutofit/>
          </a:bodyPr>
          <a:lstStyle/>
          <a:p>
            <a:pPr marL="285750" indent="-285750">
              <a:lnSpc>
                <a:spcPct val="150000"/>
              </a:lnSpc>
              <a:buSzPct val="120000"/>
              <a:buFont typeface="Wingdings" panose="05000000000000000000" pitchFamily="2" charset="2"/>
              <a:buChar char="ü"/>
            </a:pPr>
            <a:r>
              <a:rPr lang="de-DE" sz="1200" dirty="0"/>
              <a:t>Inbetriebnahme innerhalb von einem Tag</a:t>
            </a:r>
          </a:p>
          <a:p>
            <a:pPr marL="285750" indent="-285750">
              <a:lnSpc>
                <a:spcPct val="150000"/>
              </a:lnSpc>
              <a:buSzPct val="120000"/>
              <a:buFont typeface="Wingdings" panose="05000000000000000000" pitchFamily="2" charset="2"/>
              <a:buChar char="ü"/>
            </a:pPr>
            <a:r>
              <a:rPr lang="de-DE" sz="1200" dirty="0"/>
              <a:t>Verwalten von Lizenzen, Geräten, Benutzern</a:t>
            </a:r>
          </a:p>
          <a:p>
            <a:pPr marL="285750" indent="-285750">
              <a:lnSpc>
                <a:spcPct val="150000"/>
              </a:lnSpc>
              <a:buSzPct val="120000"/>
              <a:buFont typeface="Wingdings" panose="05000000000000000000" pitchFamily="2" charset="2"/>
              <a:buChar char="ü"/>
            </a:pPr>
            <a:r>
              <a:rPr lang="de-DE" sz="1200" dirty="0"/>
              <a:t>Sperren/Freischalten von Modulen pro Gerät/Benutzer</a:t>
            </a:r>
          </a:p>
          <a:p>
            <a:pPr marL="285750" indent="-285750">
              <a:lnSpc>
                <a:spcPct val="150000"/>
              </a:lnSpc>
              <a:buSzPct val="120000"/>
              <a:buFont typeface="Wingdings" panose="05000000000000000000" pitchFamily="2" charset="2"/>
              <a:buChar char="ü"/>
            </a:pPr>
            <a:r>
              <a:rPr lang="de-DE" sz="1200" dirty="0"/>
              <a:t>Android Barcode-Scanner unterstützt</a:t>
            </a:r>
          </a:p>
          <a:p>
            <a:pPr marL="285750" indent="-285750">
              <a:lnSpc>
                <a:spcPct val="150000"/>
              </a:lnSpc>
              <a:buSzPct val="120000"/>
              <a:buFont typeface="Wingdings" panose="05000000000000000000" pitchFamily="2" charset="2"/>
              <a:buChar char="ü"/>
            </a:pPr>
            <a:r>
              <a:rPr lang="de-DE" sz="1200" dirty="0"/>
              <a:t>Barcode-Scan mit Smartphone-Kamera</a:t>
            </a:r>
          </a:p>
          <a:p>
            <a:pPr marL="285750" indent="-285750">
              <a:lnSpc>
                <a:spcPct val="150000"/>
              </a:lnSpc>
              <a:buSzPct val="120000"/>
              <a:buFont typeface="Wingdings" panose="05000000000000000000" pitchFamily="2" charset="2"/>
              <a:buChar char="ü"/>
            </a:pPr>
            <a:r>
              <a:rPr lang="de-DE" sz="1200" dirty="0"/>
              <a:t>Dynamische Suchfunktion</a:t>
            </a:r>
          </a:p>
          <a:p>
            <a:pPr marL="285750" indent="-285750">
              <a:lnSpc>
                <a:spcPct val="150000"/>
              </a:lnSpc>
              <a:buSzPct val="120000"/>
              <a:buFont typeface="Wingdings" panose="05000000000000000000" pitchFamily="2" charset="2"/>
              <a:buChar char="ü"/>
            </a:pPr>
            <a:r>
              <a:rPr lang="de-DE" sz="1200" dirty="0"/>
              <a:t>Unterstützung von Lagerplätzen</a:t>
            </a:r>
          </a:p>
          <a:p>
            <a:pPr marL="285750" indent="-285750">
              <a:lnSpc>
                <a:spcPct val="150000"/>
              </a:lnSpc>
              <a:buSzPct val="120000"/>
              <a:buFont typeface="Wingdings" panose="05000000000000000000" pitchFamily="2" charset="2"/>
              <a:buChar char="ü"/>
            </a:pPr>
            <a:r>
              <a:rPr lang="de-DE" sz="1200" dirty="0"/>
              <a:t>In Deutsch, Englisch, Türkisch, Spanisch, Polnisch</a:t>
            </a:r>
            <a:br>
              <a:rPr lang="de-DE" sz="1200" dirty="0"/>
            </a:br>
            <a:r>
              <a:rPr lang="de-DE" sz="1200" dirty="0"/>
              <a:t>und Französisch verfügbar</a:t>
            </a:r>
          </a:p>
          <a:p>
            <a:pPr marL="285750" indent="-285750">
              <a:lnSpc>
                <a:spcPct val="150000"/>
              </a:lnSpc>
              <a:buSzPct val="120000"/>
              <a:buFont typeface="Wingdings" panose="05000000000000000000" pitchFamily="2" charset="2"/>
              <a:buChar char="ü"/>
            </a:pPr>
            <a:endParaRPr lang="de-DE" sz="1200" dirty="0"/>
          </a:p>
        </p:txBody>
      </p:sp>
      <p:sp>
        <p:nvSpPr>
          <p:cNvPr id="4" name="Titel 3"/>
          <p:cNvSpPr>
            <a:spLocks noGrp="1"/>
          </p:cNvSpPr>
          <p:nvPr>
            <p:ph type="title"/>
          </p:nvPr>
        </p:nvSpPr>
        <p:spPr/>
        <p:txBody>
          <a:bodyPr/>
          <a:lstStyle/>
          <a:p>
            <a:r>
              <a:rPr lang="de-DE" dirty="0"/>
              <a:t>Vorteile </a:t>
            </a:r>
            <a:r>
              <a:rPr lang="de-DE" dirty="0">
                <a:solidFill>
                  <a:srgbClr val="B31616"/>
                </a:solidFill>
              </a:rPr>
              <a:t>auf einen Blick</a:t>
            </a:r>
          </a:p>
        </p:txBody>
      </p:sp>
      <p:sp>
        <p:nvSpPr>
          <p:cNvPr id="9" name="Rectangle 54"/>
          <p:cNvSpPr/>
          <p:nvPr/>
        </p:nvSpPr>
        <p:spPr bwMode="gray">
          <a:xfrm>
            <a:off x="6371776" y="419502"/>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152430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1"/>
          </p:nvPr>
        </p:nvSpPr>
        <p:spPr>
          <a:xfrm>
            <a:off x="618299" y="2680724"/>
            <a:ext cx="5112000" cy="2605651"/>
          </a:xfrm>
        </p:spPr>
        <p:txBody>
          <a:bodyPr>
            <a:normAutofit/>
          </a:bodyPr>
          <a:lstStyle/>
          <a:p>
            <a:pPr>
              <a:lnSpc>
                <a:spcPct val="150000"/>
              </a:lnSpc>
            </a:pPr>
            <a:r>
              <a:rPr lang="de-DE" sz="1400" dirty="0"/>
              <a:t>Sehen Sie selbst, wie Sie mit COBI.wms Ihre Lagerlogistik strukturieren und mobilisieren können.</a:t>
            </a:r>
            <a:endParaRPr lang="de-DE" sz="1400" dirty="0">
              <a:hlinkClick r:id="rId2"/>
            </a:endParaRPr>
          </a:p>
          <a:p>
            <a:r>
              <a:rPr lang="de-DE" sz="1400" dirty="0"/>
              <a:t>		</a:t>
            </a:r>
            <a:r>
              <a:rPr lang="de-DE" sz="1400" dirty="0">
                <a:hlinkClick r:id="rId3"/>
              </a:rPr>
              <a:t>Dokumentation</a:t>
            </a:r>
            <a:r>
              <a:rPr lang="de-DE" sz="1400" dirty="0"/>
              <a:t> </a:t>
            </a:r>
            <a:r>
              <a:rPr lang="de-DE" sz="700" dirty="0"/>
              <a:t>[ENG]</a:t>
            </a:r>
          </a:p>
          <a:p>
            <a:r>
              <a:rPr lang="de-DE" sz="1400" dirty="0"/>
              <a:t>		</a:t>
            </a:r>
            <a:r>
              <a:rPr lang="de-DE" sz="1400" dirty="0">
                <a:hlinkClick r:id="rId4"/>
              </a:rPr>
              <a:t>Google Play Store</a:t>
            </a:r>
            <a:endParaRPr lang="de-DE" sz="1400" dirty="0"/>
          </a:p>
          <a:p>
            <a:r>
              <a:rPr lang="de-DE" sz="1400" dirty="0"/>
              <a:t>		</a:t>
            </a:r>
            <a:r>
              <a:rPr lang="de-DE" sz="1400" dirty="0">
                <a:hlinkClick r:id="rId2"/>
              </a:rPr>
              <a:t>www.cobisoft.de</a:t>
            </a:r>
            <a:r>
              <a:rPr lang="de-DE" sz="1400" dirty="0"/>
              <a:t>  	 </a:t>
            </a:r>
          </a:p>
          <a:p>
            <a:endParaRPr lang="de-DE" sz="1400" dirty="0"/>
          </a:p>
        </p:txBody>
      </p:sp>
      <p:sp>
        <p:nvSpPr>
          <p:cNvPr id="4" name="Titel 3"/>
          <p:cNvSpPr>
            <a:spLocks noGrp="1"/>
          </p:cNvSpPr>
          <p:nvPr>
            <p:ph type="title"/>
          </p:nvPr>
        </p:nvSpPr>
        <p:spPr>
          <a:xfrm>
            <a:off x="618300" y="1902927"/>
            <a:ext cx="5111999" cy="369332"/>
          </a:xfrm>
        </p:spPr>
        <p:txBody>
          <a:bodyPr/>
          <a:lstStyle/>
          <a:p>
            <a:r>
              <a:rPr lang="de-DE" dirty="0"/>
              <a:t>Mehr </a:t>
            </a:r>
            <a:r>
              <a:rPr lang="de-DE" dirty="0">
                <a:solidFill>
                  <a:srgbClr val="B31616"/>
                </a:solidFill>
              </a:rPr>
              <a:t>erfahren</a:t>
            </a:r>
          </a:p>
        </p:txBody>
      </p:sp>
      <p:pic>
        <p:nvPicPr>
          <p:cNvPr id="8" name="Grafik 7" descr="Bildschirmausschnit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49" y="3429000"/>
            <a:ext cx="1187679" cy="1179072"/>
          </a:xfrm>
          <a:prstGeom prst="rect">
            <a:avLst/>
          </a:prstGeom>
        </p:spPr>
      </p:pic>
      <p:pic>
        <p:nvPicPr>
          <p:cNvPr id="3" name="Bildplatzhalter 2"/>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27" t="-171" r="40657" b="171"/>
          <a:stretch/>
        </p:blipFill>
        <p:spPr>
          <a:xfrm>
            <a:off x="6097588" y="-11724"/>
            <a:ext cx="6097587" cy="6869723"/>
          </a:xfr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049" y="4767164"/>
            <a:ext cx="1170577" cy="343857"/>
          </a:xfrm>
          <a:prstGeom prst="rect">
            <a:avLst/>
          </a:prstGeom>
        </p:spPr>
      </p:pic>
      <p:sp>
        <p:nvSpPr>
          <p:cNvPr id="9" name="Eine Ecke des Rechtecks schneiden 6">
            <a:extLst>
              <a:ext uri="{FF2B5EF4-FFF2-40B4-BE49-F238E27FC236}">
                <a16:creationId xmlns:a16="http://schemas.microsoft.com/office/drawing/2014/main" id="{26C15791-2EAD-DCFE-6333-B3B49FA73248}"/>
              </a:ext>
            </a:extLst>
          </p:cNvPr>
          <p:cNvSpPr/>
          <p:nvPr/>
        </p:nvSpPr>
        <p:spPr>
          <a:xfrm flipH="1">
            <a:off x="11443252" y="6393706"/>
            <a:ext cx="748748" cy="464293"/>
          </a:xfrm>
          <a:prstGeom prst="snip1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0EE1062E-DA31-D76F-A518-33766718FFA4}"/>
              </a:ext>
            </a:extLst>
          </p:cNvPr>
          <p:cNvSpPr/>
          <p:nvPr/>
        </p:nvSpPr>
        <p:spPr>
          <a:xfrm>
            <a:off x="11655288" y="6523499"/>
            <a:ext cx="445630" cy="230832"/>
          </a:xfrm>
          <a:prstGeom prst="rect">
            <a:avLst/>
          </a:prstGeom>
        </p:spPr>
        <p:txBody>
          <a:bodyPr wrap="square">
            <a:spAutoFit/>
          </a:bodyPr>
          <a:lstStyle/>
          <a:p>
            <a:fld id="{57A9F224-05D2-4519-A791-A0B48FD35C47}" type="slidenum">
              <a:rPr lang="de-DE" sz="900" smtClean="0">
                <a:solidFill>
                  <a:schemeClr val="bg1"/>
                </a:solidFill>
              </a:rPr>
              <a:pPr/>
              <a:t>28</a:t>
            </a:fld>
            <a:endParaRPr lang="de-DE" sz="1600" dirty="0">
              <a:solidFill>
                <a:schemeClr val="bg1"/>
              </a:solidFill>
            </a:endParaRPr>
          </a:p>
        </p:txBody>
      </p:sp>
    </p:spTree>
    <p:extLst>
      <p:ext uri="{BB962C8B-B14F-4D97-AF65-F5344CB8AC3E}">
        <p14:creationId xmlns:p14="http://schemas.microsoft.com/office/powerpoint/2010/main" val="2138711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811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503999" y="1620000"/>
            <a:ext cx="6117865" cy="4716000"/>
          </a:xfrm>
        </p:spPr>
        <p:txBody>
          <a:bodyPr>
            <a:normAutofit/>
          </a:bodyPr>
          <a:lstStyle/>
          <a:p>
            <a:pPr>
              <a:lnSpc>
                <a:spcPct val="150000"/>
              </a:lnSpc>
            </a:pPr>
            <a:r>
              <a:rPr lang="de-DE" sz="1200" dirty="0"/>
              <a:t>In der heutigen schnelllebigen und sich ständig verändernden Geschäftswelt muss das Lager mit vielen anderen Abteilungen des Unternehmens verbunden sein, um wichtige Informationen in Echtzeit bereitzustellen, damit Sie Erkenntnisse gewinnen können, um die Nachfrage und Erwartungen der Kunden zu erfüllen. </a:t>
            </a:r>
          </a:p>
          <a:p>
            <a:pPr>
              <a:lnSpc>
                <a:spcPct val="150000"/>
              </a:lnSpc>
            </a:pPr>
            <a:r>
              <a:rPr lang="de-DE" sz="1200" dirty="0" err="1"/>
              <a:t>COBI.wms</a:t>
            </a:r>
            <a:r>
              <a:rPr lang="de-DE" sz="1200" dirty="0"/>
              <a:t> enthält vollintegrierte Funktionen für moderne Lagerlogistik in SAP Business </a:t>
            </a:r>
            <a:r>
              <a:rPr lang="de-DE" sz="1200" dirty="0" err="1"/>
              <a:t>One</a:t>
            </a:r>
            <a:r>
              <a:rPr lang="de-DE" sz="1200" dirty="0"/>
              <a:t>. Zudem verfügt die Lösung über eine mehrsprachige Benutzeroberfläche und ist international anwendbar.</a:t>
            </a:r>
          </a:p>
          <a:p>
            <a:pPr>
              <a:lnSpc>
                <a:spcPct val="150000"/>
              </a:lnSpc>
            </a:pPr>
            <a:endParaRPr lang="de-DE" sz="1200" dirty="0"/>
          </a:p>
        </p:txBody>
      </p:sp>
      <p:sp>
        <p:nvSpPr>
          <p:cNvPr id="3" name="Titel 2"/>
          <p:cNvSpPr>
            <a:spLocks noGrp="1"/>
          </p:cNvSpPr>
          <p:nvPr>
            <p:ph type="title"/>
          </p:nvPr>
        </p:nvSpPr>
        <p:spPr/>
        <p:txBody>
          <a:bodyPr/>
          <a:lstStyle/>
          <a:p>
            <a:r>
              <a:rPr lang="de-DE" dirty="0"/>
              <a:t>Machen Sie es einfach - </a:t>
            </a:r>
            <a:r>
              <a:rPr lang="de-DE" dirty="0">
                <a:solidFill>
                  <a:srgbClr val="B31616"/>
                </a:solidFill>
              </a:rPr>
              <a:t>durch volle Integration</a:t>
            </a:r>
          </a:p>
        </p:txBody>
      </p:sp>
      <p:sp>
        <p:nvSpPr>
          <p:cNvPr id="8" name="Rectangle 54"/>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grpSp>
        <p:nvGrpSpPr>
          <p:cNvPr id="28" name="Gruppieren 27"/>
          <p:cNvGrpSpPr/>
          <p:nvPr/>
        </p:nvGrpSpPr>
        <p:grpSpPr>
          <a:xfrm>
            <a:off x="6621865" y="4672872"/>
            <a:ext cx="4843568" cy="731804"/>
            <a:chOff x="940338" y="4333875"/>
            <a:chExt cx="8341233" cy="1260257"/>
          </a:xfrm>
        </p:grpSpPr>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r="-4934"/>
            <a:stretch/>
          </p:blipFill>
          <p:spPr>
            <a:xfrm>
              <a:off x="1103058" y="4333875"/>
              <a:ext cx="1430224" cy="376237"/>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t="-1" r="-4011" b="-14914"/>
            <a:stretch/>
          </p:blipFill>
          <p:spPr>
            <a:xfrm>
              <a:off x="940338" y="5148720"/>
              <a:ext cx="1592946" cy="445412"/>
            </a:xfrm>
            <a:prstGeom prst="rect">
              <a:avLst/>
            </a:prstGeom>
          </p:spPr>
        </p:pic>
        <p:pic>
          <p:nvPicPr>
            <p:cNvPr id="11" name="Grafik 10"/>
            <p:cNvPicPr>
              <a:picLocks noChangeAspect="1"/>
            </p:cNvPicPr>
            <p:nvPr/>
          </p:nvPicPr>
          <p:blipFill rotWithShape="1">
            <a:blip r:embed="rId4">
              <a:extLst>
                <a:ext uri="{28A0092B-C50C-407E-A947-70E740481C1C}">
                  <a14:useLocalDpi xmlns:a14="http://schemas.microsoft.com/office/drawing/2010/main" val="0"/>
                </a:ext>
              </a:extLst>
            </a:blip>
            <a:srcRect l="-3761" r="-1"/>
            <a:stretch/>
          </p:blipFill>
          <p:spPr>
            <a:xfrm>
              <a:off x="7264660" y="4752393"/>
              <a:ext cx="2016911" cy="391331"/>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3050" r="-3195"/>
            <a:stretch/>
          </p:blipFill>
          <p:spPr>
            <a:xfrm>
              <a:off x="4682129" y="4764966"/>
              <a:ext cx="1742032" cy="366184"/>
            </a:xfrm>
            <a:prstGeom prst="rect">
              <a:avLst/>
            </a:prstGeom>
          </p:spPr>
        </p:pic>
        <p:cxnSp>
          <p:nvCxnSpPr>
            <p:cNvPr id="18" name="Gewinkelter Verbinder 17"/>
            <p:cNvCxnSpPr>
              <a:stCxn id="12" idx="1"/>
              <a:endCxn id="9" idx="3"/>
            </p:cNvCxnSpPr>
            <p:nvPr/>
          </p:nvCxnSpPr>
          <p:spPr>
            <a:xfrm rot="10800000">
              <a:off x="2533283" y="4521994"/>
              <a:ext cx="2148847" cy="426064"/>
            </a:xfrm>
            <a:prstGeom prst="bentConnector3">
              <a:avLst/>
            </a:prstGeom>
            <a:ln>
              <a:solidFill>
                <a:schemeClr val="bg1">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Gewinkelter Verbinder 19"/>
            <p:cNvCxnSpPr>
              <a:stCxn id="12" idx="1"/>
              <a:endCxn id="10" idx="3"/>
            </p:cNvCxnSpPr>
            <p:nvPr/>
          </p:nvCxnSpPr>
          <p:spPr>
            <a:xfrm rot="10800000" flipV="1">
              <a:off x="2533285" y="4948058"/>
              <a:ext cx="2148846" cy="423367"/>
            </a:xfrm>
            <a:prstGeom prst="bentConnector3">
              <a:avLst/>
            </a:prstGeom>
            <a:ln>
              <a:solidFill>
                <a:schemeClr val="bg1">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Gerader Verbinder 21"/>
            <p:cNvCxnSpPr>
              <a:stCxn id="12" idx="3"/>
              <a:endCxn id="11" idx="1"/>
            </p:cNvCxnSpPr>
            <p:nvPr/>
          </p:nvCxnSpPr>
          <p:spPr>
            <a:xfrm>
              <a:off x="6424161" y="4948058"/>
              <a:ext cx="840499" cy="1"/>
            </a:xfrm>
            <a:prstGeom prst="line">
              <a:avLst/>
            </a:prstGeom>
            <a:ln>
              <a:solidFill>
                <a:schemeClr val="bg1">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29" name="Grafik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6049" y="1260976"/>
            <a:ext cx="3337182" cy="3214007"/>
          </a:xfrm>
          <a:prstGeom prst="rect">
            <a:avLst/>
          </a:prstGeom>
        </p:spPr>
      </p:pic>
      <p:pic>
        <p:nvPicPr>
          <p:cNvPr id="31" name="Grafik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5314" y="3129311"/>
            <a:ext cx="1421448" cy="1486759"/>
          </a:xfrm>
          <a:prstGeom prst="rect">
            <a:avLst/>
          </a:prstGeom>
        </p:spPr>
      </p:pic>
    </p:spTree>
    <p:extLst>
      <p:ext uri="{BB962C8B-B14F-4D97-AF65-F5344CB8AC3E}">
        <p14:creationId xmlns:p14="http://schemas.microsoft.com/office/powerpoint/2010/main" val="368700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5231219" y="1691013"/>
            <a:ext cx="6459257" cy="4719312"/>
          </a:xfrm>
        </p:spPr>
        <p:txBody>
          <a:bodyPr>
            <a:normAutofit/>
          </a:bodyPr>
          <a:lstStyle/>
          <a:p>
            <a:pPr>
              <a:lnSpc>
                <a:spcPct val="150000"/>
              </a:lnSpc>
            </a:pPr>
            <a:r>
              <a:rPr lang="en-US" sz="1200" dirty="0"/>
              <a:t>Die App </a:t>
            </a:r>
            <a:r>
              <a:rPr lang="en-US" sz="1200" dirty="0" err="1"/>
              <a:t>ist</a:t>
            </a:r>
            <a:r>
              <a:rPr lang="en-US" sz="1200" dirty="0"/>
              <a:t> </a:t>
            </a:r>
            <a:r>
              <a:rPr lang="en-US" sz="1200" dirty="0" err="1"/>
              <a:t>sowohl</a:t>
            </a:r>
            <a:r>
              <a:rPr lang="en-US" sz="1200" dirty="0"/>
              <a:t> </a:t>
            </a:r>
            <a:r>
              <a:rPr lang="en-US" sz="1200" dirty="0" err="1"/>
              <a:t>mit</a:t>
            </a:r>
            <a:r>
              <a:rPr lang="en-US" sz="1200" dirty="0"/>
              <a:t> Android-Barcode-</a:t>
            </a:r>
            <a:r>
              <a:rPr lang="en-US" sz="1200" dirty="0" err="1"/>
              <a:t>Scannern</a:t>
            </a:r>
            <a:r>
              <a:rPr lang="en-US" sz="1200" dirty="0"/>
              <a:t> </a:t>
            </a:r>
            <a:r>
              <a:rPr lang="en-US" sz="1200" dirty="0" err="1"/>
              <a:t>als</a:t>
            </a:r>
            <a:r>
              <a:rPr lang="en-US" sz="1200" dirty="0"/>
              <a:t> </a:t>
            </a:r>
            <a:r>
              <a:rPr lang="en-US" sz="1200" dirty="0" err="1"/>
              <a:t>auch</a:t>
            </a:r>
            <a:r>
              <a:rPr lang="en-US" sz="1200" dirty="0"/>
              <a:t> </a:t>
            </a:r>
            <a:r>
              <a:rPr lang="en-US" sz="1200" dirty="0" err="1"/>
              <a:t>mit</a:t>
            </a:r>
            <a:r>
              <a:rPr lang="en-US" sz="1200" dirty="0"/>
              <a:t> Standard-Android-Smartphones </a:t>
            </a:r>
            <a:r>
              <a:rPr lang="en-US" sz="1200" dirty="0" err="1"/>
              <a:t>kompatibel</a:t>
            </a:r>
            <a:r>
              <a:rPr lang="en-US" sz="1200" dirty="0"/>
              <a:t>. Sie </a:t>
            </a:r>
            <a:r>
              <a:rPr lang="en-US" sz="1200" dirty="0" err="1"/>
              <a:t>verfügt</a:t>
            </a:r>
            <a:r>
              <a:rPr lang="en-US" sz="1200" dirty="0"/>
              <a:t> </a:t>
            </a:r>
            <a:r>
              <a:rPr lang="en-US" sz="1200" dirty="0" err="1"/>
              <a:t>über</a:t>
            </a:r>
            <a:r>
              <a:rPr lang="en-US" sz="1200" dirty="0"/>
              <a:t> </a:t>
            </a:r>
            <a:r>
              <a:rPr lang="en-US" sz="1200" dirty="0" err="1"/>
              <a:t>verschiedene</a:t>
            </a:r>
            <a:r>
              <a:rPr lang="en-US" sz="1200" dirty="0"/>
              <a:t> </a:t>
            </a:r>
            <a:r>
              <a:rPr lang="en-US" sz="1200" dirty="0" err="1"/>
              <a:t>Standardmodule</a:t>
            </a:r>
            <a:r>
              <a:rPr lang="en-US" sz="1200" dirty="0"/>
              <a:t>, die </a:t>
            </a:r>
            <a:r>
              <a:rPr lang="en-US" sz="1200" dirty="0" err="1"/>
              <a:t>mit</a:t>
            </a:r>
            <a:r>
              <a:rPr lang="en-US" sz="1200" dirty="0"/>
              <a:t> </a:t>
            </a:r>
            <a:r>
              <a:rPr lang="en-US" sz="1200" dirty="0" err="1"/>
              <a:t>innovativen</a:t>
            </a:r>
            <a:r>
              <a:rPr lang="en-US" sz="1200" dirty="0"/>
              <a:t> </a:t>
            </a:r>
            <a:r>
              <a:rPr lang="en-US" sz="1200" dirty="0" err="1"/>
              <a:t>Funktionen</a:t>
            </a:r>
            <a:r>
              <a:rPr lang="en-US" sz="1200" dirty="0"/>
              <a:t> </a:t>
            </a:r>
            <a:r>
              <a:rPr lang="en-US" sz="1200" dirty="0" err="1"/>
              <a:t>ausgestattet</a:t>
            </a:r>
            <a:r>
              <a:rPr lang="en-US" sz="1200" dirty="0"/>
              <a:t> </a:t>
            </a:r>
            <a:r>
              <a:rPr lang="en-US" sz="1200" dirty="0" err="1"/>
              <a:t>sind</a:t>
            </a:r>
            <a:r>
              <a:rPr lang="en-US" sz="1200" dirty="0"/>
              <a:t>.</a:t>
            </a:r>
          </a:p>
          <a:p>
            <a:pPr>
              <a:lnSpc>
                <a:spcPct val="150000"/>
              </a:lnSpc>
            </a:pPr>
            <a:r>
              <a:rPr lang="en-US" sz="1200" b="1" dirty="0" err="1"/>
              <a:t>Unterstützte</a:t>
            </a:r>
            <a:r>
              <a:rPr lang="en-US" sz="1200" b="1" dirty="0"/>
              <a:t> Android Scanner und </a:t>
            </a:r>
            <a:r>
              <a:rPr lang="en-US" sz="1200" b="1" dirty="0" err="1"/>
              <a:t>Geräte</a:t>
            </a:r>
            <a:r>
              <a:rPr lang="en-US" sz="1200" b="1" dirty="0"/>
              <a:t>:</a:t>
            </a:r>
          </a:p>
          <a:p>
            <a:pPr marL="285750" indent="-285750">
              <a:buSzPct val="100000"/>
              <a:buFont typeface="Wingdings" panose="05000000000000000000" pitchFamily="2" charset="2"/>
              <a:buChar char="§"/>
            </a:pPr>
            <a:r>
              <a:rPr lang="en-US" sz="1200" dirty="0"/>
              <a:t>Honeywell</a:t>
            </a:r>
          </a:p>
          <a:p>
            <a:pPr marL="285750" indent="-285750">
              <a:buSzPct val="100000"/>
              <a:buFont typeface="Wingdings" panose="05000000000000000000" pitchFamily="2" charset="2"/>
              <a:buChar char="§"/>
            </a:pPr>
            <a:r>
              <a:rPr lang="en-US" sz="1200" dirty="0"/>
              <a:t>Zebra</a:t>
            </a:r>
          </a:p>
          <a:p>
            <a:pPr marL="285750" indent="-285750">
              <a:buSzPct val="100000"/>
              <a:buFont typeface="Wingdings" panose="05000000000000000000" pitchFamily="2" charset="2"/>
              <a:buChar char="§"/>
            </a:pPr>
            <a:r>
              <a:rPr lang="en-US" sz="1200" dirty="0"/>
              <a:t>Panasonic</a:t>
            </a:r>
          </a:p>
          <a:p>
            <a:pPr marL="285750" indent="-285750">
              <a:buSzPct val="100000"/>
              <a:buFont typeface="Wingdings" panose="05000000000000000000" pitchFamily="2" charset="2"/>
              <a:buChar char="§"/>
            </a:pPr>
            <a:r>
              <a:rPr lang="en-US" sz="1200" dirty="0" err="1"/>
              <a:t>DataLogic</a:t>
            </a:r>
            <a:endParaRPr lang="en-US" sz="1200" dirty="0"/>
          </a:p>
          <a:p>
            <a:pPr marL="285750" indent="-285750">
              <a:buSzPct val="100000"/>
              <a:buFont typeface="Wingdings" panose="05000000000000000000" pitchFamily="2" charset="2"/>
              <a:buChar char="§"/>
            </a:pPr>
            <a:r>
              <a:rPr lang="en-US" sz="1200" dirty="0"/>
              <a:t>Android Smartphones Version 8.1 und </a:t>
            </a:r>
            <a:r>
              <a:rPr lang="en-US" sz="1200" dirty="0" err="1"/>
              <a:t>höher</a:t>
            </a:r>
            <a:endParaRPr lang="en-US" sz="1200" dirty="0"/>
          </a:p>
        </p:txBody>
      </p:sp>
      <p:sp>
        <p:nvSpPr>
          <p:cNvPr id="3" name="Titel 2"/>
          <p:cNvSpPr>
            <a:spLocks noGrp="1"/>
          </p:cNvSpPr>
          <p:nvPr>
            <p:ph type="title"/>
          </p:nvPr>
        </p:nvSpPr>
        <p:spPr/>
        <p:txBody>
          <a:bodyPr/>
          <a:lstStyle/>
          <a:p>
            <a:r>
              <a:rPr lang="de-DE" dirty="0"/>
              <a:t>Welches Gerät Sie auch bevorzugen, </a:t>
            </a:r>
            <a:r>
              <a:rPr lang="de-DE" dirty="0">
                <a:solidFill>
                  <a:srgbClr val="B31616"/>
                </a:solidFill>
              </a:rPr>
              <a:t>wir haben die </a:t>
            </a:r>
            <a:r>
              <a:rPr lang="de-DE">
                <a:solidFill>
                  <a:srgbClr val="B31616"/>
                </a:solidFill>
              </a:rPr>
              <a:t>Lösung für Sie</a:t>
            </a:r>
            <a:endParaRPr lang="de-DE" dirty="0">
              <a:solidFill>
                <a:srgbClr val="B31616"/>
              </a:solidFill>
            </a:endParaRPr>
          </a:p>
        </p:txBody>
      </p:sp>
      <p:sp>
        <p:nvSpPr>
          <p:cNvPr id="13" name="Rectangle 54"/>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grpSp>
        <p:nvGrpSpPr>
          <p:cNvPr id="7" name="Gruppieren 6"/>
          <p:cNvGrpSpPr/>
          <p:nvPr/>
        </p:nvGrpSpPr>
        <p:grpSpPr>
          <a:xfrm>
            <a:off x="389732" y="1691013"/>
            <a:ext cx="4349233" cy="4489071"/>
            <a:chOff x="389732" y="1691013"/>
            <a:chExt cx="4349233" cy="4489071"/>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32" y="1691013"/>
              <a:ext cx="2700533" cy="3901448"/>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114" y="2877140"/>
              <a:ext cx="3157851" cy="3302944"/>
            </a:xfrm>
            <a:prstGeom prst="rect">
              <a:avLst/>
            </a:prstGeom>
          </p:spPr>
        </p:pic>
      </p:grpSp>
    </p:spTree>
    <p:extLst>
      <p:ext uri="{BB962C8B-B14F-4D97-AF65-F5344CB8AC3E}">
        <p14:creationId xmlns:p14="http://schemas.microsoft.com/office/powerpoint/2010/main" val="429378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3"/>
          </p:nvPr>
        </p:nvSpPr>
        <p:spPr>
          <a:xfrm>
            <a:off x="8299277" y="3385004"/>
            <a:ext cx="3391200" cy="2115879"/>
          </a:xfrm>
        </p:spPr>
        <p:txBody>
          <a:bodyPr>
            <a:normAutofit/>
          </a:bodyPr>
          <a:lstStyle/>
          <a:p>
            <a:pPr>
              <a:lnSpc>
                <a:spcPct val="150000"/>
              </a:lnSpc>
            </a:pPr>
            <a:r>
              <a:rPr lang="de-DE" sz="1200" dirty="0"/>
              <a:t>Bieten Sie Ihren Mitarbeitern die Möglichkeit, Geschäftsprozesse überall und jederzeit mit dem mobilen Endgerät ihrer Wahl zu nutzen und reduzieren Sie Ausfallzeiten in Ihrem Unternehmen automatisch.</a:t>
            </a:r>
          </a:p>
        </p:txBody>
      </p:sp>
      <p:sp>
        <p:nvSpPr>
          <p:cNvPr id="8" name="Textplatzhalter 7"/>
          <p:cNvSpPr>
            <a:spLocks noGrp="1"/>
          </p:cNvSpPr>
          <p:nvPr>
            <p:ph type="body" sz="quarter" idx="15"/>
          </p:nvPr>
        </p:nvSpPr>
        <p:spPr>
          <a:xfrm>
            <a:off x="4401639" y="3385004"/>
            <a:ext cx="3073049" cy="2115879"/>
          </a:xfrm>
        </p:spPr>
        <p:txBody>
          <a:bodyPr>
            <a:normAutofit/>
          </a:bodyPr>
          <a:lstStyle/>
          <a:p>
            <a:pPr>
              <a:lnSpc>
                <a:spcPct val="150000"/>
              </a:lnSpc>
            </a:pPr>
            <a:r>
              <a:rPr lang="de-DE" sz="1200" dirty="0"/>
              <a:t>Erlangen Sie eine Synchronisation Ihrer Wareneingänge und Ihrem Lagerbestand</a:t>
            </a:r>
            <a:br>
              <a:rPr lang="de-DE" sz="1200" dirty="0"/>
            </a:br>
            <a:r>
              <a:rPr lang="de-DE" sz="1200" dirty="0"/>
              <a:t>in Echtzeit.</a:t>
            </a:r>
          </a:p>
          <a:p>
            <a:pPr>
              <a:lnSpc>
                <a:spcPct val="150000"/>
              </a:lnSpc>
            </a:pPr>
            <a:r>
              <a:rPr lang="de-DE" sz="1200" dirty="0"/>
              <a:t>Erstellen Sie Berichte in SAP Business One anhand von Echtzeitdaten oder prüfen Sie mit der mobilen COBI.wms App Ihre Bestände und Artikel unterwegs.</a:t>
            </a:r>
          </a:p>
        </p:txBody>
      </p:sp>
      <p:sp>
        <p:nvSpPr>
          <p:cNvPr id="4" name="Textplatzhalter 3"/>
          <p:cNvSpPr>
            <a:spLocks noGrp="1"/>
          </p:cNvSpPr>
          <p:nvPr>
            <p:ph type="body" sz="quarter" idx="10"/>
          </p:nvPr>
        </p:nvSpPr>
        <p:spPr>
          <a:xfrm>
            <a:off x="504000" y="3385004"/>
            <a:ext cx="3197743" cy="2115879"/>
          </a:xfrm>
        </p:spPr>
        <p:txBody>
          <a:bodyPr>
            <a:normAutofit/>
          </a:bodyPr>
          <a:lstStyle/>
          <a:p>
            <a:pPr>
              <a:lnSpc>
                <a:spcPct val="150000"/>
              </a:lnSpc>
            </a:pPr>
            <a:r>
              <a:rPr lang="de-DE" sz="1200" dirty="0"/>
              <a:t>Erfüllen Sie Ihre Lagerverwaltungs-anforderungen proaktiv und reduzieren Sie Fehler und Schulungskosten.</a:t>
            </a:r>
          </a:p>
          <a:p>
            <a:pPr>
              <a:lnSpc>
                <a:spcPct val="150000"/>
              </a:lnSpc>
            </a:pPr>
            <a:r>
              <a:rPr lang="de-DE" sz="1200" dirty="0"/>
              <a:t>Verbessern Sie Ihr Lager- und Lieferkettenmanagement, indem Sie flexibel, mobil und vollständig integriert arbeiten.</a:t>
            </a:r>
          </a:p>
        </p:txBody>
      </p:sp>
      <p:sp>
        <p:nvSpPr>
          <p:cNvPr id="3" name="Titel 2"/>
          <p:cNvSpPr>
            <a:spLocks noGrp="1"/>
          </p:cNvSpPr>
          <p:nvPr>
            <p:ph type="title"/>
          </p:nvPr>
        </p:nvSpPr>
        <p:spPr/>
        <p:txBody>
          <a:bodyPr/>
          <a:lstStyle/>
          <a:p>
            <a:r>
              <a:rPr lang="de-DE" dirty="0"/>
              <a:t>Nutzen Sie </a:t>
            </a:r>
            <a:r>
              <a:rPr lang="de-DE" dirty="0">
                <a:solidFill>
                  <a:srgbClr val="B31616"/>
                </a:solidFill>
              </a:rPr>
              <a:t>umfangreiche mobile Funktionen</a:t>
            </a:r>
          </a:p>
        </p:txBody>
      </p:sp>
      <p:sp>
        <p:nvSpPr>
          <p:cNvPr id="13" name="Textplatzhalter 3"/>
          <p:cNvSpPr txBox="1">
            <a:spLocks/>
          </p:cNvSpPr>
          <p:nvPr/>
        </p:nvSpPr>
        <p:spPr bwMode="black">
          <a:xfrm>
            <a:off x="504000" y="2895330"/>
            <a:ext cx="3391200" cy="489675"/>
          </a:xfrm>
          <a:prstGeom prst="rect">
            <a:avLst/>
          </a:prstGeom>
        </p:spPr>
        <p:txBody>
          <a:bodyPr vert="horz" lIns="0" tIns="0" rIns="0" bIns="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de-DE" sz="1200" b="1" dirty="0"/>
              <a:t>Produktivität</a:t>
            </a:r>
          </a:p>
        </p:txBody>
      </p:sp>
      <p:sp>
        <p:nvSpPr>
          <p:cNvPr id="14" name="Textplatzhalter 3"/>
          <p:cNvSpPr txBox="1">
            <a:spLocks/>
          </p:cNvSpPr>
          <p:nvPr/>
        </p:nvSpPr>
        <p:spPr bwMode="black">
          <a:xfrm>
            <a:off x="4401639" y="2895329"/>
            <a:ext cx="3391200" cy="489675"/>
          </a:xfrm>
          <a:prstGeom prst="rect">
            <a:avLst/>
          </a:prstGeom>
        </p:spPr>
        <p:txBody>
          <a:bodyPr vert="horz" lIns="0" tIns="0" rIns="0" bIns="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de-DE" sz="1200" b="1" dirty="0"/>
              <a:t>Echtzeitdaten</a:t>
            </a:r>
          </a:p>
        </p:txBody>
      </p:sp>
      <p:sp>
        <p:nvSpPr>
          <p:cNvPr id="15" name="Textplatzhalter 3"/>
          <p:cNvSpPr txBox="1">
            <a:spLocks/>
          </p:cNvSpPr>
          <p:nvPr/>
        </p:nvSpPr>
        <p:spPr bwMode="black">
          <a:xfrm>
            <a:off x="8299277" y="2895328"/>
            <a:ext cx="3391200" cy="489675"/>
          </a:xfrm>
          <a:prstGeom prst="rect">
            <a:avLst/>
          </a:prstGeom>
        </p:spPr>
        <p:txBody>
          <a:bodyPr vert="horz" lIns="0" tIns="0" rIns="0" bIns="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de-DE" sz="1200" b="1" dirty="0" err="1"/>
              <a:t>Mobiltät</a:t>
            </a:r>
            <a:r>
              <a:rPr lang="de-DE" sz="1600" b="1" dirty="0"/>
              <a:t> </a:t>
            </a:r>
          </a:p>
        </p:txBody>
      </p:sp>
      <p:pic>
        <p:nvPicPr>
          <p:cNvPr id="36" name="Grafik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277" y="2035033"/>
            <a:ext cx="823458" cy="823458"/>
          </a:xfrm>
          <a:prstGeom prst="rect">
            <a:avLst/>
          </a:prstGeom>
        </p:spPr>
      </p:pic>
      <p:pic>
        <p:nvPicPr>
          <p:cNvPr id="37" name="Grafik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00" y="1952791"/>
            <a:ext cx="905700" cy="905700"/>
          </a:xfrm>
          <a:prstGeom prst="rect">
            <a:avLst/>
          </a:prstGeom>
        </p:spPr>
      </p:pic>
      <p:pic>
        <p:nvPicPr>
          <p:cNvPr id="38" name="Grafik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638" y="2035033"/>
            <a:ext cx="823458" cy="823458"/>
          </a:xfrm>
          <a:prstGeom prst="rect">
            <a:avLst/>
          </a:prstGeom>
        </p:spPr>
      </p:pic>
      <p:sp>
        <p:nvSpPr>
          <p:cNvPr id="17" name="Rectangle 54">
            <a:extLst>
              <a:ext uri="{FF2B5EF4-FFF2-40B4-BE49-F238E27FC236}">
                <a16:creationId xmlns:a16="http://schemas.microsoft.com/office/drawing/2014/main" id="{3FB5BEA3-81B7-FF99-82A3-07A808E3A79B}"/>
              </a:ext>
            </a:extLst>
          </p:cNvPr>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14272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758640" y="2034665"/>
            <a:ext cx="3759657" cy="778544"/>
          </a:xfrm>
        </p:spPr>
        <p:txBody>
          <a:bodyPr>
            <a:normAutofit/>
          </a:bodyPr>
          <a:lstStyle/>
          <a:p>
            <a:pPr>
              <a:spcBef>
                <a:spcPts val="600"/>
              </a:spcBef>
            </a:pPr>
            <a:r>
              <a:rPr lang="de-DE" sz="1600" kern="600" dirty="0"/>
              <a:t>Erschwinglich</a:t>
            </a:r>
          </a:p>
          <a:p>
            <a:pPr>
              <a:spcBef>
                <a:spcPts val="600"/>
              </a:spcBef>
            </a:pPr>
            <a:r>
              <a:rPr lang="de-DE" sz="1200" kern="600" dirty="0"/>
              <a:t>Niedrige Gesamtbetriebskosten bei gleichzeitiger Einsparmaßnahmen</a:t>
            </a:r>
          </a:p>
        </p:txBody>
      </p:sp>
      <p:sp>
        <p:nvSpPr>
          <p:cNvPr id="3" name="Titel 2"/>
          <p:cNvSpPr>
            <a:spLocks noGrp="1"/>
          </p:cNvSpPr>
          <p:nvPr>
            <p:ph type="title"/>
          </p:nvPr>
        </p:nvSpPr>
        <p:spPr>
          <a:xfrm>
            <a:off x="504000" y="842203"/>
            <a:ext cx="11186476" cy="369332"/>
          </a:xfrm>
        </p:spPr>
        <p:txBody>
          <a:bodyPr/>
          <a:lstStyle/>
          <a:p>
            <a:r>
              <a:rPr lang="de-DE" dirty="0"/>
              <a:t>Entwickelt für die Verwaltung</a:t>
            </a:r>
            <a:r>
              <a:rPr lang="de-DE" dirty="0">
                <a:solidFill>
                  <a:srgbClr val="B31616"/>
                </a:solidFill>
              </a:rPr>
              <a:t> von kleinen und mittelgroßen Lagern</a:t>
            </a:r>
          </a:p>
        </p:txBody>
      </p:sp>
      <p:sp>
        <p:nvSpPr>
          <p:cNvPr id="8" name="Textplatzhalter 1"/>
          <p:cNvSpPr txBox="1">
            <a:spLocks/>
          </p:cNvSpPr>
          <p:nvPr/>
        </p:nvSpPr>
        <p:spPr bwMode="black">
          <a:xfrm>
            <a:off x="1758640" y="3397991"/>
            <a:ext cx="3759657"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a:t>Schnelle Implementierung</a:t>
            </a:r>
          </a:p>
          <a:p>
            <a:pPr>
              <a:spcBef>
                <a:spcPts val="600"/>
              </a:spcBef>
            </a:pPr>
            <a:r>
              <a:rPr lang="de-DE" sz="1200" dirty="0"/>
              <a:t>Inbetriebnahme innerhalb eines Tages</a:t>
            </a:r>
            <a:endParaRPr lang="de-DE" sz="1200" kern="600" dirty="0"/>
          </a:p>
        </p:txBody>
      </p:sp>
      <p:sp>
        <p:nvSpPr>
          <p:cNvPr id="9" name="Textplatzhalter 1"/>
          <p:cNvSpPr txBox="1">
            <a:spLocks/>
          </p:cNvSpPr>
          <p:nvPr/>
        </p:nvSpPr>
        <p:spPr bwMode="black">
          <a:xfrm>
            <a:off x="1758640" y="4761319"/>
            <a:ext cx="3759657"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a:t>Multilingual</a:t>
            </a:r>
          </a:p>
          <a:p>
            <a:pPr>
              <a:spcBef>
                <a:spcPts val="600"/>
              </a:spcBef>
            </a:pPr>
            <a:r>
              <a:rPr lang="en-US" sz="1200" dirty="0" err="1"/>
              <a:t>Verfügbar</a:t>
            </a:r>
            <a:r>
              <a:rPr lang="en-US" sz="1200" dirty="0"/>
              <a:t> </a:t>
            </a:r>
            <a:r>
              <a:rPr lang="de-DE" sz="1200" kern="600" dirty="0"/>
              <a:t>in Deutsch, Englisch, Türkisch und Spanisch</a:t>
            </a:r>
          </a:p>
          <a:p>
            <a:pPr>
              <a:spcBef>
                <a:spcPts val="600"/>
              </a:spcBef>
            </a:pPr>
            <a:r>
              <a:rPr lang="de-DE" sz="1200" kern="600" dirty="0"/>
              <a:t>Französisch in Kürze erhältlich</a:t>
            </a:r>
          </a:p>
        </p:txBody>
      </p:sp>
      <p:sp>
        <p:nvSpPr>
          <p:cNvPr id="10" name="Textplatzhalter 1"/>
          <p:cNvSpPr txBox="1">
            <a:spLocks/>
          </p:cNvSpPr>
          <p:nvPr/>
        </p:nvSpPr>
        <p:spPr bwMode="black">
          <a:xfrm>
            <a:off x="6847483" y="2034665"/>
            <a:ext cx="3947499"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a:t>Geräteübergreifend</a:t>
            </a:r>
          </a:p>
          <a:p>
            <a:pPr>
              <a:spcBef>
                <a:spcPts val="600"/>
              </a:spcBef>
            </a:pPr>
            <a:r>
              <a:rPr lang="en-US" sz="1200" dirty="0" err="1"/>
              <a:t>Kompatibel</a:t>
            </a:r>
            <a:r>
              <a:rPr lang="en-US" sz="1200" dirty="0"/>
              <a:t> </a:t>
            </a:r>
            <a:r>
              <a:rPr lang="en-US" sz="1200" dirty="0" err="1"/>
              <a:t>mit</a:t>
            </a:r>
            <a:r>
              <a:rPr lang="en-US" sz="1200" dirty="0"/>
              <a:t> Android-Barcode-</a:t>
            </a:r>
            <a:r>
              <a:rPr lang="en-US" sz="1200" dirty="0" err="1"/>
              <a:t>Scannern</a:t>
            </a:r>
            <a:r>
              <a:rPr lang="en-US" sz="1200" dirty="0"/>
              <a:t> </a:t>
            </a:r>
            <a:br>
              <a:rPr lang="en-US" sz="1200" dirty="0"/>
            </a:br>
            <a:r>
              <a:rPr lang="en-US" sz="1200" dirty="0"/>
              <a:t>und Standard-Android-Smartphones</a:t>
            </a:r>
            <a:endParaRPr lang="de-DE" sz="1200" kern="600" dirty="0"/>
          </a:p>
        </p:txBody>
      </p:sp>
      <p:sp>
        <p:nvSpPr>
          <p:cNvPr id="11" name="Textplatzhalter 1"/>
          <p:cNvSpPr txBox="1">
            <a:spLocks/>
          </p:cNvSpPr>
          <p:nvPr/>
        </p:nvSpPr>
        <p:spPr bwMode="black">
          <a:xfrm>
            <a:off x="6847483" y="3397992"/>
            <a:ext cx="3947499"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a:t>Voll integriert</a:t>
            </a:r>
          </a:p>
          <a:p>
            <a:pPr>
              <a:spcBef>
                <a:spcPts val="600"/>
              </a:spcBef>
            </a:pPr>
            <a:r>
              <a:rPr lang="de-DE" sz="1200" dirty="0"/>
              <a:t>Basierend auf den bekannten Funktionen </a:t>
            </a:r>
            <a:br>
              <a:rPr lang="de-DE" sz="1200" dirty="0"/>
            </a:br>
            <a:r>
              <a:rPr lang="de-DE" sz="1200" dirty="0"/>
              <a:t>von SAP Business One</a:t>
            </a:r>
            <a:endParaRPr lang="de-DE" sz="1200" kern="600" dirty="0"/>
          </a:p>
        </p:txBody>
      </p:sp>
      <p:sp>
        <p:nvSpPr>
          <p:cNvPr id="12" name="Textplatzhalter 1"/>
          <p:cNvSpPr txBox="1">
            <a:spLocks/>
          </p:cNvSpPr>
          <p:nvPr/>
        </p:nvSpPr>
        <p:spPr bwMode="black">
          <a:xfrm>
            <a:off x="6847483" y="4761320"/>
            <a:ext cx="4043192"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a:t>Dynamisch</a:t>
            </a:r>
          </a:p>
          <a:p>
            <a:pPr>
              <a:spcBef>
                <a:spcPts val="600"/>
              </a:spcBef>
            </a:pPr>
            <a:r>
              <a:rPr lang="de-DE" sz="1200" dirty="0"/>
              <a:t>Sperren und Entsperren von Modulen / Optionen </a:t>
            </a:r>
            <a:br>
              <a:rPr lang="de-DE" sz="1200" dirty="0"/>
            </a:br>
            <a:r>
              <a:rPr lang="de-DE" sz="1200" dirty="0"/>
              <a:t>pro Gerät oder Benutzer</a:t>
            </a:r>
            <a:endParaRPr lang="de-DE" sz="1200" kern="600" dirty="0"/>
          </a:p>
        </p:txBody>
      </p:sp>
      <p:pic>
        <p:nvPicPr>
          <p:cNvPr id="22" name="Grafik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890" y="2081778"/>
            <a:ext cx="612000" cy="612000"/>
          </a:xfrm>
          <a:prstGeom prst="rect">
            <a:avLst/>
          </a:prstGeom>
        </p:spPr>
      </p:pic>
      <p:pic>
        <p:nvPicPr>
          <p:cNvPr id="21" name="Grafik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47" y="3330759"/>
            <a:ext cx="612000" cy="612000"/>
          </a:xfrm>
          <a:prstGeom prst="rect">
            <a:avLst/>
          </a:prstGeom>
        </p:spPr>
      </p:pic>
      <p:pic>
        <p:nvPicPr>
          <p:cNvPr id="23" name="Grafik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89" y="2104965"/>
            <a:ext cx="519758" cy="519758"/>
          </a:xfrm>
          <a:prstGeom prst="rect">
            <a:avLst/>
          </a:prstGeom>
        </p:spPr>
      </p:pic>
      <p:pic>
        <p:nvPicPr>
          <p:cNvPr id="25" name="Grafik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890" y="4800266"/>
            <a:ext cx="612000" cy="612000"/>
          </a:xfrm>
          <a:prstGeom prst="rect">
            <a:avLst/>
          </a:prstGeom>
        </p:spPr>
      </p:pic>
      <p:pic>
        <p:nvPicPr>
          <p:cNvPr id="26" name="Grafik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890" y="3441022"/>
            <a:ext cx="612000" cy="612000"/>
          </a:xfrm>
          <a:prstGeom prst="rect">
            <a:avLst/>
          </a:prstGeom>
        </p:spPr>
      </p:pic>
      <p:pic>
        <p:nvPicPr>
          <p:cNvPr id="24" name="Grafik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047" y="4800265"/>
            <a:ext cx="612000" cy="612000"/>
          </a:xfrm>
          <a:prstGeom prst="rect">
            <a:avLst/>
          </a:prstGeom>
        </p:spPr>
      </p:pic>
      <p:sp>
        <p:nvSpPr>
          <p:cNvPr id="16" name="Rectangle 54">
            <a:extLst>
              <a:ext uri="{FF2B5EF4-FFF2-40B4-BE49-F238E27FC236}">
                <a16:creationId xmlns:a16="http://schemas.microsoft.com/office/drawing/2014/main" id="{4D45C02C-983F-17EC-1FD4-3D440F2E5FED}"/>
              </a:ext>
            </a:extLst>
          </p:cNvPr>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30426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Standard </a:t>
            </a:r>
            <a:r>
              <a:rPr lang="en-US" dirty="0">
                <a:solidFill>
                  <a:srgbClr val="B31616"/>
                </a:solidFill>
              </a:rPr>
              <a:t>Module</a:t>
            </a:r>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8881" b="28881"/>
          <a:stretch>
            <a:fillRect/>
          </a:stretch>
        </p:blipFill>
        <p:spPr/>
      </p:pic>
    </p:spTree>
    <p:extLst>
      <p:ext uri="{BB962C8B-B14F-4D97-AF65-F5344CB8AC3E}">
        <p14:creationId xmlns:p14="http://schemas.microsoft.com/office/powerpoint/2010/main" val="152954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1"/>
          </p:nvPr>
        </p:nvSpPr>
        <p:spPr>
          <a:xfrm>
            <a:off x="4560574" y="2292263"/>
            <a:ext cx="3370247" cy="3367332"/>
          </a:xfrm>
        </p:spPr>
        <p:txBody>
          <a:bodyPr>
            <a:normAutofit/>
          </a:bodyPr>
          <a:lstStyle/>
          <a:p>
            <a:pPr marL="342900" indent="-342900">
              <a:buSzPct val="100000"/>
              <a:buFont typeface="Wingdings" panose="05000000000000000000" pitchFamily="2" charset="2"/>
              <a:buChar char="§"/>
            </a:pPr>
            <a:r>
              <a:rPr lang="de-DE" sz="1200" dirty="0"/>
              <a:t>Eingang aus Produktion</a:t>
            </a:r>
          </a:p>
          <a:p>
            <a:pPr marL="342900" indent="-342900">
              <a:buSzPct val="100000"/>
              <a:buFont typeface="Wingdings" panose="05000000000000000000" pitchFamily="2" charset="2"/>
              <a:buChar char="§"/>
            </a:pPr>
            <a:r>
              <a:rPr lang="de-DE" sz="1200" dirty="0"/>
              <a:t>Ausgabe für Produktion</a:t>
            </a:r>
          </a:p>
          <a:p>
            <a:pPr marL="342900" indent="-342900">
              <a:buSzPct val="100000"/>
              <a:buFont typeface="Wingdings" panose="05000000000000000000" pitchFamily="2" charset="2"/>
              <a:buChar char="§"/>
            </a:pPr>
            <a:r>
              <a:rPr lang="de-DE" sz="1200" dirty="0"/>
              <a:t>Bestellung</a:t>
            </a:r>
          </a:p>
          <a:p>
            <a:pPr marL="342900" indent="-342900">
              <a:buSzPct val="100000"/>
              <a:buFont typeface="Wingdings" panose="05000000000000000000" pitchFamily="2" charset="2"/>
              <a:buChar char="§"/>
            </a:pPr>
            <a:r>
              <a:rPr lang="de-DE" sz="1200" dirty="0"/>
              <a:t>Lieferschein mit Paketschein</a:t>
            </a:r>
          </a:p>
          <a:p>
            <a:pPr marL="342900" indent="-342900">
              <a:buSzPct val="100000"/>
              <a:buFont typeface="Wingdings" panose="05000000000000000000" pitchFamily="2" charset="2"/>
              <a:buChar char="§"/>
            </a:pPr>
            <a:r>
              <a:rPr lang="de-DE" sz="1200" dirty="0"/>
              <a:t>Kommissionierung</a:t>
            </a:r>
          </a:p>
          <a:p>
            <a:pPr marL="342900" indent="-342900">
              <a:buSzPct val="100000"/>
              <a:buFont typeface="Wingdings" panose="05000000000000000000" pitchFamily="2" charset="2"/>
              <a:buChar char="§"/>
            </a:pPr>
            <a:endParaRPr lang="de-DE" sz="1600" dirty="0"/>
          </a:p>
        </p:txBody>
      </p:sp>
      <p:sp>
        <p:nvSpPr>
          <p:cNvPr id="5" name="Textplatzhalter 4"/>
          <p:cNvSpPr>
            <a:spLocks noGrp="1"/>
          </p:cNvSpPr>
          <p:nvPr>
            <p:ph type="body" sz="quarter" idx="10"/>
          </p:nvPr>
        </p:nvSpPr>
        <p:spPr>
          <a:xfrm>
            <a:off x="504000" y="2292263"/>
            <a:ext cx="3667167" cy="3367332"/>
          </a:xfrm>
        </p:spPr>
        <p:txBody>
          <a:bodyPr>
            <a:normAutofit/>
          </a:bodyPr>
          <a:lstStyle/>
          <a:p>
            <a:pPr marL="342900" indent="-342900">
              <a:buSzPct val="100000"/>
              <a:buFont typeface="Wingdings" panose="05000000000000000000" pitchFamily="2" charset="2"/>
              <a:buChar char="§"/>
            </a:pPr>
            <a:r>
              <a:rPr lang="de-DE" sz="1200" dirty="0"/>
              <a:t>Plusbuchung</a:t>
            </a:r>
          </a:p>
          <a:p>
            <a:pPr marL="342900" indent="-342900">
              <a:buSzPct val="100000"/>
              <a:buFont typeface="Wingdings" panose="05000000000000000000" pitchFamily="2" charset="2"/>
              <a:buChar char="§"/>
            </a:pPr>
            <a:r>
              <a:rPr lang="de-DE" sz="1200" dirty="0"/>
              <a:t>Minusbuchung</a:t>
            </a:r>
          </a:p>
          <a:p>
            <a:pPr marL="342900" indent="-342900">
              <a:buSzPct val="100000"/>
              <a:buFont typeface="Wingdings" panose="05000000000000000000" pitchFamily="2" charset="2"/>
              <a:buChar char="§"/>
            </a:pPr>
            <a:r>
              <a:rPr lang="de-DE" sz="1200" dirty="0"/>
              <a:t>Wareneingang (PO)</a:t>
            </a:r>
          </a:p>
          <a:p>
            <a:pPr marL="342900" indent="-342900">
              <a:buSzPct val="100000"/>
              <a:buFont typeface="Wingdings" panose="05000000000000000000" pitchFamily="2" charset="2"/>
              <a:buChar char="§"/>
            </a:pPr>
            <a:r>
              <a:rPr lang="de-DE" sz="1200" dirty="0"/>
              <a:t>Bestandsumlagerung</a:t>
            </a:r>
          </a:p>
          <a:p>
            <a:pPr marL="342900" indent="-342900">
              <a:buSzPct val="100000"/>
              <a:buFont typeface="Wingdings" panose="05000000000000000000" pitchFamily="2" charset="2"/>
              <a:buChar char="§"/>
            </a:pPr>
            <a:r>
              <a:rPr lang="de-DE" sz="1200" dirty="0"/>
              <a:t>Warenrückname (Einkauf &amp; Verkauf)</a:t>
            </a:r>
          </a:p>
        </p:txBody>
      </p:sp>
      <p:sp>
        <p:nvSpPr>
          <p:cNvPr id="3" name="Titel 2"/>
          <p:cNvSpPr>
            <a:spLocks noGrp="1"/>
          </p:cNvSpPr>
          <p:nvPr>
            <p:ph type="title"/>
          </p:nvPr>
        </p:nvSpPr>
        <p:spPr/>
        <p:txBody>
          <a:bodyPr/>
          <a:lstStyle/>
          <a:p>
            <a:r>
              <a:rPr lang="de-DE" dirty="0"/>
              <a:t>Standard </a:t>
            </a:r>
            <a:r>
              <a:rPr lang="de-DE" dirty="0">
                <a:solidFill>
                  <a:srgbClr val="B31616"/>
                </a:solidFill>
              </a:rPr>
              <a:t>Module</a:t>
            </a:r>
          </a:p>
        </p:txBody>
      </p:sp>
      <p:sp>
        <p:nvSpPr>
          <p:cNvPr id="8" name="Rechteck 7"/>
          <p:cNvSpPr/>
          <p:nvPr/>
        </p:nvSpPr>
        <p:spPr>
          <a:xfrm>
            <a:off x="398371" y="1466854"/>
            <a:ext cx="11150625" cy="276999"/>
          </a:xfrm>
          <a:prstGeom prst="rect">
            <a:avLst/>
          </a:prstGeom>
        </p:spPr>
        <p:txBody>
          <a:bodyPr wrap="square">
            <a:spAutoFit/>
          </a:bodyPr>
          <a:lstStyle/>
          <a:p>
            <a:r>
              <a:rPr lang="de-DE" sz="1200" dirty="0"/>
              <a:t>Die Anwendung erweitert Ihre SAP Business One Lösung um verschiedene standardisierte Module:</a:t>
            </a:r>
          </a:p>
        </p:txBody>
      </p:sp>
      <p:sp>
        <p:nvSpPr>
          <p:cNvPr id="14"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2" name="Textplatzhalter 5">
            <a:extLst>
              <a:ext uri="{FF2B5EF4-FFF2-40B4-BE49-F238E27FC236}">
                <a16:creationId xmlns:a16="http://schemas.microsoft.com/office/drawing/2014/main" id="{FA4967B5-BDE5-A79F-E33E-BCA3A249AD61}"/>
              </a:ext>
            </a:extLst>
          </p:cNvPr>
          <p:cNvSpPr txBox="1">
            <a:spLocks/>
          </p:cNvSpPr>
          <p:nvPr/>
        </p:nvSpPr>
        <p:spPr bwMode="black">
          <a:xfrm>
            <a:off x="8320229" y="2292263"/>
            <a:ext cx="3370247" cy="3367332"/>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42900" indent="-342900">
              <a:buSzPct val="100000"/>
              <a:buFont typeface="Wingdings" panose="05000000000000000000" pitchFamily="2" charset="2"/>
              <a:buChar char="§"/>
            </a:pPr>
            <a:r>
              <a:rPr lang="de-DE" sz="1200" dirty="0"/>
              <a:t>Inventur</a:t>
            </a:r>
          </a:p>
          <a:p>
            <a:pPr marL="342900" indent="-342900">
              <a:buSzPct val="100000"/>
              <a:buFont typeface="Wingdings" panose="05000000000000000000" pitchFamily="2" charset="2"/>
              <a:buChar char="§"/>
            </a:pPr>
            <a:r>
              <a:rPr lang="de-DE" sz="1200" dirty="0"/>
              <a:t>Bestandsliste</a:t>
            </a:r>
          </a:p>
          <a:p>
            <a:pPr marL="342900" indent="-342900">
              <a:buSzPct val="100000"/>
              <a:buFont typeface="Wingdings" panose="05000000000000000000" pitchFamily="2" charset="2"/>
              <a:buChar char="§"/>
            </a:pPr>
            <a:r>
              <a:rPr lang="de-DE" sz="1200" dirty="0"/>
              <a:t>Etikettendruck</a:t>
            </a:r>
          </a:p>
          <a:p>
            <a:pPr marL="342900" indent="-342900">
              <a:buSzPct val="100000"/>
              <a:buFont typeface="Wingdings" panose="05000000000000000000" pitchFamily="2" charset="2"/>
              <a:buChar char="§"/>
            </a:pPr>
            <a:r>
              <a:rPr lang="de-DE" sz="1200" dirty="0"/>
              <a:t>Anfrage zur Bestandsumlagerung</a:t>
            </a:r>
            <a:endParaRPr lang="de-DE" sz="1600" dirty="0"/>
          </a:p>
          <a:p>
            <a:pPr marL="342900" indent="-342900">
              <a:buSzPct val="100000"/>
              <a:buFont typeface="Wingdings" panose="05000000000000000000" pitchFamily="2" charset="2"/>
              <a:buChar char="§"/>
            </a:pPr>
            <a:r>
              <a:rPr lang="de-DE" sz="1200" dirty="0"/>
              <a:t>Bestellung anfordern</a:t>
            </a:r>
            <a:endParaRPr lang="de-DE" sz="1050" dirty="0"/>
          </a:p>
        </p:txBody>
      </p:sp>
    </p:spTree>
    <p:extLst>
      <p:ext uri="{BB962C8B-B14F-4D97-AF65-F5344CB8AC3E}">
        <p14:creationId xmlns:p14="http://schemas.microsoft.com/office/powerpoint/2010/main" val="847062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Plusbuchung</a:t>
            </a:r>
          </a:p>
        </p:txBody>
      </p:sp>
      <p:sp>
        <p:nvSpPr>
          <p:cNvPr id="3" name="Textplatzhalter 2"/>
          <p:cNvSpPr>
            <a:spLocks noGrp="1"/>
          </p:cNvSpPr>
          <p:nvPr>
            <p:ph type="body" sz="quarter" idx="10"/>
          </p:nvPr>
        </p:nvSpPr>
        <p:spPr/>
        <p:txBody>
          <a:bodyPr>
            <a:normAutofit/>
          </a:bodyPr>
          <a:lstStyle/>
          <a:p>
            <a:pPr>
              <a:lnSpc>
                <a:spcPct val="150000"/>
              </a:lnSpc>
            </a:pPr>
            <a:r>
              <a:rPr lang="de-DE" sz="1200" dirty="0"/>
              <a:t>Buchen Sie einfach eine Bestandserhöhung ohne Bezug auf bestimmte Geschäftsprozesse.</a:t>
            </a:r>
          </a:p>
          <a:p>
            <a:pPr marL="285750" indent="-285750">
              <a:lnSpc>
                <a:spcPct val="150000"/>
              </a:lnSpc>
              <a:buFont typeface="Wingdings" panose="05000000000000000000" pitchFamily="2" charset="2"/>
              <a:buChar char="§"/>
            </a:pPr>
            <a:r>
              <a:rPr lang="de-DE" sz="1200" dirty="0"/>
              <a:t>Wareneingang buchen</a:t>
            </a:r>
          </a:p>
          <a:p>
            <a:pPr marL="285750" indent="-285750">
              <a:lnSpc>
                <a:spcPct val="150000"/>
              </a:lnSpc>
              <a:buFont typeface="Wingdings" panose="05000000000000000000" pitchFamily="2" charset="2"/>
              <a:buChar char="§"/>
            </a:pPr>
            <a:r>
              <a:rPr lang="de-DE" sz="1200" dirty="0"/>
              <a:t>Schnellsuche Artikel</a:t>
            </a:r>
          </a:p>
          <a:p>
            <a:pPr marL="285750" indent="-285750">
              <a:lnSpc>
                <a:spcPct val="150000"/>
              </a:lnSpc>
              <a:buFont typeface="Wingdings" panose="05000000000000000000" pitchFamily="2" charset="2"/>
              <a:buChar char="§"/>
            </a:pPr>
            <a:r>
              <a:rPr lang="de-DE" sz="1200" dirty="0"/>
              <a:t>Barcode-Scan</a:t>
            </a:r>
          </a:p>
          <a:p>
            <a:pPr marL="285750" indent="-285750">
              <a:lnSpc>
                <a:spcPct val="150000"/>
              </a:lnSpc>
              <a:buFont typeface="Wingdings" panose="05000000000000000000" pitchFamily="2" charset="2"/>
              <a:buChar char="§"/>
            </a:pPr>
            <a:r>
              <a:rPr lang="de-DE" sz="1200" dirty="0"/>
              <a:t>Mengen-Einheiten</a:t>
            </a:r>
          </a:p>
          <a:p>
            <a:pPr marL="285750" indent="-285750">
              <a:lnSpc>
                <a:spcPct val="150000"/>
              </a:lnSpc>
              <a:buFont typeface="Wingdings" panose="05000000000000000000" pitchFamily="2" charset="2"/>
              <a:buChar char="§"/>
            </a:pPr>
            <a:r>
              <a:rPr lang="de-DE" sz="1200" dirty="0"/>
              <a:t>Chargen- und Seriennummern</a:t>
            </a:r>
          </a:p>
          <a:p>
            <a:pPr marL="285750" indent="-285750">
              <a:lnSpc>
                <a:spcPct val="150000"/>
              </a:lnSpc>
              <a:buFont typeface="Wingdings" panose="05000000000000000000" pitchFamily="2" charset="2"/>
              <a:buChar char="§"/>
            </a:pPr>
            <a:r>
              <a:rPr lang="de-DE" sz="1200" dirty="0"/>
              <a:t>Lagerplätze</a:t>
            </a:r>
            <a:endParaRPr lang="en-US" sz="1200" dirty="0"/>
          </a:p>
          <a:p>
            <a:pPr marL="285750" indent="-285750">
              <a:lnSpc>
                <a:spcPct val="150000"/>
              </a:lnSpc>
              <a:buFont typeface="Wingdings" panose="05000000000000000000" pitchFamily="2" charset="2"/>
              <a:buChar char="§"/>
            </a:pPr>
            <a:r>
              <a:rPr lang="de-DE" sz="1200" dirty="0"/>
              <a:t>Fotofunktion</a:t>
            </a:r>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57" b="1257"/>
          <a:stretch>
            <a:fillRect/>
          </a:stretch>
        </p:blipFill>
        <p:spPr/>
      </p:pic>
      <p:sp>
        <p:nvSpPr>
          <p:cNvPr id="24"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153" y="1129017"/>
            <a:ext cx="2670382" cy="5069018"/>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800" y="897635"/>
            <a:ext cx="3157087" cy="5412149"/>
          </a:xfrm>
          <a:prstGeom prst="rect">
            <a:avLst/>
          </a:prstGeom>
        </p:spPr>
      </p:pic>
    </p:spTree>
    <p:extLst>
      <p:ext uri="{BB962C8B-B14F-4D97-AF65-F5344CB8AC3E}">
        <p14:creationId xmlns:p14="http://schemas.microsoft.com/office/powerpoint/2010/main" val="772487232"/>
      </p:ext>
    </p:extLst>
  </p:cSld>
  <p:clrMapOvr>
    <a:masterClrMapping/>
  </p:clrMapOvr>
</p:sld>
</file>

<file path=ppt/theme/theme1.xml><?xml version="1.0" encoding="utf-8"?>
<a:theme xmlns:a="http://schemas.openxmlformats.org/drawingml/2006/main" name="SAP 2019 16x9 white">
  <a:themeElements>
    <a:clrScheme name="Benutzerdefiniert 25">
      <a:dk1>
        <a:srgbClr val="000000"/>
      </a:dk1>
      <a:lt1>
        <a:srgbClr val="FFFFFF"/>
      </a:lt1>
      <a:dk2>
        <a:srgbClr val="999999"/>
      </a:dk2>
      <a:lt2>
        <a:srgbClr val="CCCCCC"/>
      </a:lt2>
      <a:accent1>
        <a:srgbClr val="B31616"/>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COBISOFT">
      <a:majorFont>
        <a:latin typeface="Roboto bold"/>
        <a:ea typeface=""/>
        <a:cs typeface=""/>
      </a:majorFont>
      <a:minorFont>
        <a:latin typeface="Roboto"/>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0F0DE4AE-4B25-4696-9992-64270CB37F61}" vid="{CFBF233B-4965-47F7-9E55-FF6B22350CE1}"/>
    </a:ext>
  </a:extLst>
</a:theme>
</file>

<file path=ppt/theme/theme2.xml><?xml version="1.0" encoding="utf-8"?>
<a:theme xmlns:a="http://schemas.openxmlformats.org/drawingml/2006/main" name="SAP 2019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0F0DE4AE-4B25-4696-9992-64270CB37F61}" vid="{6003A77E-DEA4-4308-9E42-7BC45C17D642}"/>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SAP_2019_16x9_White</Template>
  <TotalTime>0</TotalTime>
  <Words>1239</Words>
  <Application>Microsoft Office PowerPoint</Application>
  <PresentationFormat>Benutzerdefiniert</PresentationFormat>
  <Paragraphs>250</Paragraphs>
  <Slides>29</Slides>
  <Notes>1</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29</vt:i4>
      </vt:variant>
    </vt:vector>
  </HeadingPairs>
  <TitlesOfParts>
    <vt:vector size="38" baseType="lpstr">
      <vt:lpstr>Arial</vt:lpstr>
      <vt:lpstr>Courier New</vt:lpstr>
      <vt:lpstr>Roboto</vt:lpstr>
      <vt:lpstr>Roboto bold</vt:lpstr>
      <vt:lpstr>Symbol</vt:lpstr>
      <vt:lpstr>wingdings</vt:lpstr>
      <vt:lpstr>wingdings</vt:lpstr>
      <vt:lpstr>SAP 2019 16x9 white</vt:lpstr>
      <vt:lpstr>SAP 2019 16x9 blue</vt:lpstr>
      <vt:lpstr>PowerPoint-Präsentation</vt:lpstr>
      <vt:lpstr>Mobile Lagerverwaltung für SAP Business One</vt:lpstr>
      <vt:lpstr>Machen Sie es einfach - durch volle Integration</vt:lpstr>
      <vt:lpstr>Welches Gerät Sie auch bevorzugen, wir haben die Lösung für Sie</vt:lpstr>
      <vt:lpstr>Nutzen Sie umfangreiche mobile Funktionen</vt:lpstr>
      <vt:lpstr>Entwickelt für die Verwaltung von kleinen und mittelgroßen Lagern</vt:lpstr>
      <vt:lpstr>Standard Module</vt:lpstr>
      <vt:lpstr>Standard Module</vt:lpstr>
      <vt:lpstr>Plusbuchung</vt:lpstr>
      <vt:lpstr>Minusbuchung</vt:lpstr>
      <vt:lpstr>Bestandsumlagerung</vt:lpstr>
      <vt:lpstr>Wareneingang</vt:lpstr>
      <vt:lpstr>Kommissionierung</vt:lpstr>
      <vt:lpstr>Lieferschein</vt:lpstr>
      <vt:lpstr>Einkaufsretoure</vt:lpstr>
      <vt:lpstr>Verkaufsretoure</vt:lpstr>
      <vt:lpstr>Ausgabe für Produktion</vt:lpstr>
      <vt:lpstr>Eingang aus Produktion</vt:lpstr>
      <vt:lpstr>Bestandsliste</vt:lpstr>
      <vt:lpstr>Bestellung</vt:lpstr>
      <vt:lpstr>Bestellung anfordern</vt:lpstr>
      <vt:lpstr>Anfrage zur Umlagerung</vt:lpstr>
      <vt:lpstr>Inventur</vt:lpstr>
      <vt:lpstr>Etiketten</vt:lpstr>
      <vt:lpstr>COBI.wms Optionen</vt:lpstr>
      <vt:lpstr>Quick Facts</vt:lpstr>
      <vt:lpstr>Vorteile auf einen Blick</vt:lpstr>
      <vt:lpstr>Mehr erfahren</vt:lpstr>
      <vt:lpstr>PowerPoint-Präsentation</vt:lpstr>
    </vt:vector>
  </TitlesOfParts>
  <Company>SAP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COBIwms Solution Overview</dc:title>
  <dc:subject>COBI.wms</dc:subject>
  <dc:creator>Frau Chantal C. Pulliam | COMP.net GmbH</dc:creator>
  <cp:keywords>COBI</cp:keywords>
  <cp:lastModifiedBy>Sophie  Pulliam</cp:lastModifiedBy>
  <cp:revision>98</cp:revision>
  <dcterms:created xsi:type="dcterms:W3CDTF">2019-02-14T14:33:43Z</dcterms:created>
  <dcterms:modified xsi:type="dcterms:W3CDTF">2023-07-28T09:55:02Z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